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8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9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10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11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2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13.xml" ContentType="application/vnd.openxmlformats-officedocument.presentationml.tags+xml"/>
  <Override PartName="/ppt/notesSlides/notesSlide24.xml" ContentType="application/vnd.openxmlformats-officedocument.presentationml.notesSlide+xml"/>
  <Override PartName="/ppt/tags/tag14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61" r:id="rId1"/>
  </p:sldMasterIdLst>
  <p:notesMasterIdLst>
    <p:notesMasterId r:id="rId29"/>
  </p:notesMasterIdLst>
  <p:sldIdLst>
    <p:sldId id="297" r:id="rId2"/>
    <p:sldId id="335" r:id="rId3"/>
    <p:sldId id="329" r:id="rId4"/>
    <p:sldId id="298" r:id="rId5"/>
    <p:sldId id="299" r:id="rId6"/>
    <p:sldId id="358" r:id="rId7"/>
    <p:sldId id="337" r:id="rId8"/>
    <p:sldId id="359" r:id="rId9"/>
    <p:sldId id="344" r:id="rId10"/>
    <p:sldId id="314" r:id="rId11"/>
    <p:sldId id="366" r:id="rId12"/>
    <p:sldId id="360" r:id="rId13"/>
    <p:sldId id="342" r:id="rId14"/>
    <p:sldId id="361" r:id="rId15"/>
    <p:sldId id="363" r:id="rId16"/>
    <p:sldId id="364" r:id="rId17"/>
    <p:sldId id="332" r:id="rId18"/>
    <p:sldId id="347" r:id="rId19"/>
    <p:sldId id="348" r:id="rId20"/>
    <p:sldId id="300" r:id="rId21"/>
    <p:sldId id="346" r:id="rId22"/>
    <p:sldId id="308" r:id="rId23"/>
    <p:sldId id="311" r:id="rId24"/>
    <p:sldId id="307" r:id="rId25"/>
    <p:sldId id="367" r:id="rId26"/>
    <p:sldId id="333" r:id="rId27"/>
    <p:sldId id="312" r:id="rId28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Open Sans" panose="020B0606030504020204" pitchFamily="34" charset="0"/>
      <p:regular r:id="rId38"/>
      <p:bold r:id="rId39"/>
      <p:italic r:id="rId40"/>
      <p:boldItalic r:id="rId41"/>
    </p:embeddedFont>
    <p:embeddedFont>
      <p:font typeface="Space Grotesk Medium" pitchFamily="2" charset="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DC42121B-C67D-4EB8-B1D1-DF8610E28C71}">
          <p14:sldIdLst>
            <p14:sldId id="297"/>
            <p14:sldId id="335"/>
            <p14:sldId id="329"/>
            <p14:sldId id="298"/>
            <p14:sldId id="299"/>
            <p14:sldId id="358"/>
            <p14:sldId id="337"/>
            <p14:sldId id="359"/>
            <p14:sldId id="344"/>
            <p14:sldId id="314"/>
            <p14:sldId id="366"/>
            <p14:sldId id="360"/>
            <p14:sldId id="342"/>
            <p14:sldId id="361"/>
            <p14:sldId id="363"/>
            <p14:sldId id="364"/>
            <p14:sldId id="332"/>
            <p14:sldId id="347"/>
            <p14:sldId id="348"/>
            <p14:sldId id="300"/>
            <p14:sldId id="346"/>
            <p14:sldId id="308"/>
            <p14:sldId id="311"/>
            <p14:sldId id="307"/>
            <p14:sldId id="367"/>
            <p14:sldId id="333"/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7B9926-E5B4-4D96-AB64-DA17E0E11269}" v="5" dt="2023-12-08T23:05:02.9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inimized">
    <p:restoredLeft sz="0" autoAdjust="0"/>
    <p:restoredTop sz="0" autoAdjust="0"/>
  </p:normalViewPr>
  <p:slideViewPr>
    <p:cSldViewPr snapToGrid="0">
      <p:cViewPr varScale="1">
        <p:scale>
          <a:sx n="27" d="100"/>
          <a:sy n="27" d="100"/>
        </p:scale>
        <p:origin x="447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presProps" Target="presProps.xml"/><Relationship Id="rId48" Type="http://schemas.microsoft.com/office/2018/10/relationships/authors" Target="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10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268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509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1739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2366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515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710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6400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3512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419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10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2499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6405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31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171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099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338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3517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242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32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083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08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22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968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5398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503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6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7C186FF6-9AF3-55AA-34CD-E5F43D04A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12/8/2023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1B27972-D167-F463-44FE-FF39C48F5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3F20198-4899-B9D2-0D88-F7B7FF9C44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62E88C8-323B-96B8-CDFD-97DD5B599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12/8/2023</a:t>
            </a:fld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842DF61-A1B1-F58A-9D60-719574A749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0AD9416-E8B3-5C75-2185-2BB3C1F85E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.NET Conf 2023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CC40F5A-B4A9-DD32-4BCA-427B01F96E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12/8/2023</a:t>
            </a:fld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8C7A445-BBF5-E8AC-A36E-7F6E126198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9CDE45B-0A60-B764-A26A-9B48DC0561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F1B42635-3606-22B3-6634-D0647AFEAD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12/8/2023</a:t>
            </a:fld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3D92C50-96D3-38A7-1BCE-84BDFB7CED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5907F2D-A18B-5994-9B50-A723E76857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12/8/2023</a:t>
            </a:fld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AB5C070-0C38-49AC-60FD-7925477231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AA523E2-D0B0-8415-8D2D-89D4F4B4A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EBF21ADD-A124-149D-DC7D-A887B05977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12/8/2023</a:t>
            </a:fld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6204276-A4C7-4B4C-FC6B-247212CF7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DB05365-69E2-F0D6-10A1-32FCCC4DB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12/8/2023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9023C55-9721-F880-B3B9-F68F06F860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9" r:id="rId3"/>
    <p:sldLayoutId id="2147483680" r:id="rId4"/>
    <p:sldLayoutId id="2147483678" r:id="rId5"/>
    <p:sldLayoutId id="2147483667" r:id="rId6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Word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Source Generation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evolution of COM interop in .NET</a:t>
            </a:r>
          </a:p>
          <a:p>
            <a:endParaRPr lang="en-US" dirty="0"/>
          </a:p>
          <a:p>
            <a:r>
              <a:rPr lang="en-US" dirty="0"/>
              <a:t>Jackson Schuster</a:t>
            </a:r>
          </a:p>
        </p:txBody>
      </p:sp>
    </p:spTree>
    <p:extLst>
      <p:ext uri="{BB962C8B-B14F-4D97-AF65-F5344CB8AC3E}">
        <p14:creationId xmlns:p14="http://schemas.microsoft.com/office/powerpoint/2010/main" val="1459842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16727">
        <p159:morph option="byWord"/>
      </p:transition>
    </mc:Choice>
    <mc:Fallback xmlns="">
      <p:transition spd="slow" advTm="16727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74C65-52F0-E4A7-0E8A-71CD14FF2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IUnknown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94D18-AC13-9B01-44D9-D2D007E95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// Cast to another interface</a:t>
            </a:r>
          </a:p>
          <a:p>
            <a:r>
              <a:rPr lang="en-US" dirty="0">
                <a:solidFill>
                  <a:schemeClr val="tx2"/>
                </a:solidFill>
              </a:rPr>
              <a:t>int QueryInterface(Guid* </a:t>
            </a:r>
            <a:r>
              <a:rPr lang="en-US" dirty="0" err="1">
                <a:solidFill>
                  <a:schemeClr val="tx2"/>
                </a:solidFill>
              </a:rPr>
              <a:t>iid</a:t>
            </a:r>
            <a:r>
              <a:rPr lang="en-US" dirty="0">
                <a:solidFill>
                  <a:schemeClr val="tx2"/>
                </a:solidFill>
              </a:rPr>
              <a:t>, out void* </a:t>
            </a:r>
            <a:r>
              <a:rPr lang="en-US" dirty="0" err="1">
                <a:solidFill>
                  <a:schemeClr val="tx2"/>
                </a:solidFill>
              </a:rPr>
              <a:t>iface</a:t>
            </a:r>
            <a:r>
              <a:rPr lang="en-US" dirty="0">
                <a:solidFill>
                  <a:schemeClr val="tx2"/>
                </a:solidFill>
              </a:rPr>
              <a:t>);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// +1 to reference count</a:t>
            </a:r>
          </a:p>
          <a:p>
            <a:r>
              <a:rPr lang="en-US" dirty="0">
                <a:solidFill>
                  <a:schemeClr val="tx2"/>
                </a:solidFill>
              </a:rPr>
              <a:t>int AddRef();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r>
              <a:rPr lang="en-US" dirty="0">
                <a:solidFill>
                  <a:schemeClr val="tx2"/>
                </a:solidFill>
              </a:rPr>
              <a:t>// -1 to reference count</a:t>
            </a:r>
          </a:p>
          <a:p>
            <a:r>
              <a:rPr lang="en-US" dirty="0">
                <a:solidFill>
                  <a:schemeClr val="tx2"/>
                </a:solidFill>
              </a:rPr>
              <a:t>int Release();</a:t>
            </a:r>
          </a:p>
        </p:txBody>
      </p:sp>
    </p:spTree>
    <p:extLst>
      <p:ext uri="{BB962C8B-B14F-4D97-AF65-F5344CB8AC3E}">
        <p14:creationId xmlns:p14="http://schemas.microsoft.com/office/powerpoint/2010/main" val="1303660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2882">
        <p159:morph option="byWord"/>
      </p:transition>
    </mc:Choice>
    <mc:Fallback xmlns="">
      <p:transition spd="slow" advTm="32882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68B9F5-FA7B-25C8-2489-84602B002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COM Interop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0983BC-D166-FA8E-2157-26AAA64FFB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790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7504">
        <p159:morph option="byWord"/>
      </p:transition>
    </mc:Choice>
    <mc:Fallback xmlns="">
      <p:transition spd="slow" advTm="7504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D02A7-F47B-AFED-D1AD-FA3746375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Interfaces</a:t>
            </a:r>
          </a:p>
        </p:txBody>
      </p:sp>
      <p:sp>
        <p:nvSpPr>
          <p:cNvPr id="69" name="Content Placeholder 3">
            <a:extLst>
              <a:ext uri="{FF2B5EF4-FFF2-40B4-BE49-F238E27FC236}">
                <a16:creationId xmlns:a16="http://schemas.microsoft.com/office/drawing/2014/main" id="{8722F1C3-7DE5-25A0-AF88-7AE5BC764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317" y="1620696"/>
            <a:ext cx="5265683" cy="4764337"/>
          </a:xfrm>
        </p:spPr>
        <p:txBody>
          <a:bodyPr numCol="1" spcCol="182880">
            <a:normAutofit/>
          </a:bodyPr>
          <a:lstStyle/>
          <a:p>
            <a:r>
              <a:rPr lang="en-US" sz="2000" dirty="0"/>
              <a:t>interface IGet : IUnknown</a:t>
            </a:r>
          </a:p>
          <a:p>
            <a:r>
              <a:rPr lang="en-US" sz="2000" dirty="0"/>
              <a:t>{</a:t>
            </a:r>
          </a:p>
          <a:p>
            <a:r>
              <a:rPr lang="en-US" sz="2000" dirty="0"/>
              <a:t>  HRESULT QueryInterface();</a:t>
            </a:r>
          </a:p>
          <a:p>
            <a:r>
              <a:rPr lang="en-US" sz="2000" dirty="0"/>
              <a:t>  HRESULT AddRef();</a:t>
            </a:r>
          </a:p>
          <a:p>
            <a:r>
              <a:rPr lang="en-US" sz="2000" dirty="0"/>
              <a:t>  HRESULT Release();</a:t>
            </a:r>
          </a:p>
          <a:p>
            <a:r>
              <a:rPr lang="en-US" sz="2000" dirty="0"/>
              <a:t>  HRESULT </a:t>
            </a:r>
            <a:r>
              <a:rPr lang="en-US" sz="2000" dirty="0" err="1"/>
              <a:t>GetInt</a:t>
            </a:r>
            <a:r>
              <a:rPr lang="en-US" sz="2000" dirty="0"/>
              <a:t>([out] int* output);</a:t>
            </a:r>
          </a:p>
          <a:p>
            <a:r>
              <a:rPr lang="en-US" sz="2000" dirty="0"/>
              <a:t>}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4B8836C9-B7A2-44C4-E2EC-76510A94966E}"/>
              </a:ext>
            </a:extLst>
          </p:cNvPr>
          <p:cNvSpPr txBox="1">
            <a:spLocks/>
          </p:cNvSpPr>
          <p:nvPr/>
        </p:nvSpPr>
        <p:spPr>
          <a:xfrm>
            <a:off x="7109327" y="1620695"/>
            <a:ext cx="4443663" cy="4764337"/>
          </a:xfrm>
          <a:prstGeom prst="rect">
            <a:avLst/>
          </a:prstGeom>
        </p:spPr>
        <p:txBody>
          <a:bodyPr vert="horz" lIns="91440" tIns="45720" rIns="91440" bIns="45720" numCol="1" spcCol="18288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62420C-6BF5-F4E4-BCCD-FB7036C63D46}"/>
              </a:ext>
            </a:extLst>
          </p:cNvPr>
          <p:cNvSpPr txBox="1">
            <a:spLocks/>
          </p:cNvSpPr>
          <p:nvPr/>
        </p:nvSpPr>
        <p:spPr>
          <a:xfrm>
            <a:off x="6103883" y="1620694"/>
            <a:ext cx="5549094" cy="4764337"/>
          </a:xfrm>
          <a:prstGeom prst="rect">
            <a:avLst/>
          </a:prstGeom>
        </p:spPr>
        <p:txBody>
          <a:bodyPr vert="horz" lIns="91440" tIns="45720" rIns="91440" bIns="45720" numCol="1" spcCol="18288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interface ISet : IUnknown</a:t>
            </a:r>
          </a:p>
          <a:p>
            <a:r>
              <a:rPr lang="en-US" sz="2000" dirty="0"/>
              <a:t>{</a:t>
            </a:r>
          </a:p>
          <a:p>
            <a:r>
              <a:rPr lang="en-US" sz="2000" dirty="0"/>
              <a:t>  HRESULT QueryInterface();</a:t>
            </a:r>
          </a:p>
          <a:p>
            <a:r>
              <a:rPr lang="en-US" sz="2000" dirty="0"/>
              <a:t>  HRESULT AddRef();</a:t>
            </a:r>
          </a:p>
          <a:p>
            <a:r>
              <a:rPr lang="en-US" sz="2000" dirty="0"/>
              <a:t>  HRESULT Release();</a:t>
            </a:r>
          </a:p>
          <a:p>
            <a:r>
              <a:rPr lang="en-US" sz="2000" dirty="0"/>
              <a:t>  HRESULT </a:t>
            </a:r>
            <a:r>
              <a:rPr lang="en-US" sz="2000" dirty="0" err="1"/>
              <a:t>SetInt</a:t>
            </a:r>
            <a:r>
              <a:rPr lang="en-US" sz="2000" dirty="0"/>
              <a:t>([in] int input);</a:t>
            </a:r>
          </a:p>
          <a:p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0631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6354"/>
    </mc:Choice>
    <mc:Fallback xmlns="">
      <p:transition advTm="2635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D02A7-F47B-AFED-D1AD-FA3746375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COM Interfaces</a:t>
            </a:r>
          </a:p>
        </p:txBody>
      </p:sp>
      <p:sp>
        <p:nvSpPr>
          <p:cNvPr id="69" name="Content Placeholder 3">
            <a:extLst>
              <a:ext uri="{FF2B5EF4-FFF2-40B4-BE49-F238E27FC236}">
                <a16:creationId xmlns:a16="http://schemas.microsoft.com/office/drawing/2014/main" id="{8722F1C3-7DE5-25A0-AF88-7AE5BC764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0317" y="1620696"/>
            <a:ext cx="6279010" cy="4764337"/>
          </a:xfrm>
        </p:spPr>
        <p:txBody>
          <a:bodyPr numCol="1" spcCol="182880">
            <a:normAutofit fontScale="92500" lnSpcReduction="20000"/>
          </a:bodyPr>
          <a:lstStyle/>
          <a:p>
            <a:r>
              <a:rPr lang="en-US" dirty="0"/>
              <a:t>class </a:t>
            </a:r>
            <a:r>
              <a:rPr lang="en-US" dirty="0" err="1"/>
              <a:t>DemoClass</a:t>
            </a:r>
            <a:endParaRPr lang="en-US" dirty="0"/>
          </a:p>
          <a:p>
            <a:r>
              <a:rPr lang="en-US" dirty="0"/>
              <a:t>{</a:t>
            </a:r>
          </a:p>
          <a:p>
            <a:r>
              <a:rPr lang="en-US" dirty="0"/>
              <a:t>  </a:t>
            </a:r>
            <a:r>
              <a:rPr lang="en-US" dirty="0" err="1"/>
              <a:t>nint</a:t>
            </a:r>
            <a:r>
              <a:rPr lang="en-US" dirty="0"/>
              <a:t>[] </a:t>
            </a:r>
            <a:r>
              <a:rPr lang="en-US" dirty="0" err="1"/>
              <a:t>myIGetVTable</a:t>
            </a:r>
            <a:r>
              <a:rPr lang="en-US" dirty="0"/>
              <a:t> = new[]</a:t>
            </a:r>
          </a:p>
          <a:p>
            <a:r>
              <a:rPr lang="en-US" dirty="0"/>
              <a:t>  {</a:t>
            </a:r>
          </a:p>
          <a:p>
            <a:r>
              <a:rPr lang="en-US" dirty="0"/>
              <a:t>	&amp;QueryInterface,</a:t>
            </a:r>
          </a:p>
          <a:p>
            <a:r>
              <a:rPr lang="en-US" dirty="0"/>
              <a:t>	&amp;AddRef,</a:t>
            </a:r>
          </a:p>
          <a:p>
            <a:r>
              <a:rPr lang="en-US" dirty="0"/>
              <a:t>	&amp;Release,</a:t>
            </a:r>
          </a:p>
          <a:p>
            <a:r>
              <a:rPr lang="en-US" dirty="0"/>
              <a:t>	&amp;</a:t>
            </a:r>
            <a:r>
              <a:rPr lang="en-US" dirty="0" err="1"/>
              <a:t>GetInt</a:t>
            </a:r>
            <a:endParaRPr lang="en-US" dirty="0"/>
          </a:p>
          <a:p>
            <a:r>
              <a:rPr lang="en-US" dirty="0"/>
              <a:t>  };</a:t>
            </a:r>
          </a:p>
          <a:p>
            <a:r>
              <a:rPr lang="en-US" dirty="0"/>
              <a:t>  </a:t>
            </a:r>
            <a:r>
              <a:rPr lang="en-US" dirty="0" err="1"/>
              <a:t>nint</a:t>
            </a:r>
            <a:r>
              <a:rPr lang="en-US" dirty="0"/>
              <a:t>[] </a:t>
            </a:r>
            <a:r>
              <a:rPr lang="en-US" dirty="0" err="1"/>
              <a:t>myISetVTable</a:t>
            </a:r>
            <a:r>
              <a:rPr lang="en-US" dirty="0"/>
              <a:t> = …</a:t>
            </a:r>
          </a:p>
          <a:p>
            <a:r>
              <a:rPr lang="en-US" dirty="0"/>
              <a:t>}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4B8836C9-B7A2-44C4-E2EC-76510A94966E}"/>
              </a:ext>
            </a:extLst>
          </p:cNvPr>
          <p:cNvSpPr txBox="1">
            <a:spLocks/>
          </p:cNvSpPr>
          <p:nvPr/>
        </p:nvSpPr>
        <p:spPr>
          <a:xfrm>
            <a:off x="7109327" y="1620695"/>
            <a:ext cx="4443663" cy="4764337"/>
          </a:xfrm>
          <a:prstGeom prst="rect">
            <a:avLst/>
          </a:prstGeom>
        </p:spPr>
        <p:txBody>
          <a:bodyPr vert="horz" lIns="91440" tIns="45720" rIns="91440" bIns="45720" numCol="1" spcCol="18288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5101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2993"/>
    </mc:Choice>
    <mc:Fallback xmlns="">
      <p:transition advTm="42993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D02A7-F47B-AFED-D1AD-FA3746375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COM Interfaces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F69253-0025-9A90-CCBC-2FA13851C1CF}"/>
              </a:ext>
            </a:extLst>
          </p:cNvPr>
          <p:cNvGrpSpPr/>
          <p:nvPr/>
        </p:nvGrpSpPr>
        <p:grpSpPr>
          <a:xfrm>
            <a:off x="5255931" y="3343919"/>
            <a:ext cx="2293513" cy="1380686"/>
            <a:chOff x="7004311" y="4665836"/>
            <a:chExt cx="1960418" cy="1651006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B9E63AF-B2AA-FDE6-A588-6FC8F614651F}"/>
                </a:ext>
              </a:extLst>
            </p:cNvPr>
            <p:cNvSpPr/>
            <p:nvPr/>
          </p:nvSpPr>
          <p:spPr>
            <a:xfrm>
              <a:off x="7004311" y="4665836"/>
              <a:ext cx="1960418" cy="1651006"/>
            </a:xfrm>
            <a:prstGeom prst="roundRect">
              <a:avLst>
                <a:gd name="adj" fmla="val 5242"/>
              </a:avLst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F22BEE32-1FA7-1EE6-514B-1F35831FF63D}"/>
                </a:ext>
              </a:extLst>
            </p:cNvPr>
            <p:cNvSpPr/>
            <p:nvPr/>
          </p:nvSpPr>
          <p:spPr>
            <a:xfrm>
              <a:off x="7008875" y="4784119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QueryInterface*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CCEB8553-CC82-9C7D-9010-DC47F08BCEBD}"/>
                </a:ext>
              </a:extLst>
            </p:cNvPr>
            <p:cNvSpPr/>
            <p:nvPr/>
          </p:nvSpPr>
          <p:spPr>
            <a:xfrm>
              <a:off x="7013443" y="5537834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Release*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A8BA96E2-1B93-0BB9-D92E-7D2AF2B300B6}"/>
                </a:ext>
              </a:extLst>
            </p:cNvPr>
            <p:cNvSpPr/>
            <p:nvPr/>
          </p:nvSpPr>
          <p:spPr>
            <a:xfrm>
              <a:off x="7013443" y="5160976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AddRef*</a:t>
              </a: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6BC0CBDC-C3E4-CA89-6BC9-7ECA2636A498}"/>
                </a:ext>
              </a:extLst>
            </p:cNvPr>
            <p:cNvSpPr/>
            <p:nvPr/>
          </p:nvSpPr>
          <p:spPr>
            <a:xfrm>
              <a:off x="7013443" y="5919264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/>
                <a:t>GetInt</a:t>
              </a:r>
              <a:r>
                <a:rPr lang="en-US" dirty="0"/>
                <a:t>*</a:t>
              </a:r>
            </a:p>
          </p:txBody>
        </p:sp>
      </p:grp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A8C55966-974A-1B34-CDEF-4747FA9E31CC}"/>
              </a:ext>
            </a:extLst>
          </p:cNvPr>
          <p:cNvCxnSpPr>
            <a:cxnSpLocks/>
            <a:stCxn id="23" idx="3"/>
            <a:endCxn id="30" idx="1"/>
          </p:cNvCxnSpPr>
          <p:nvPr/>
        </p:nvCxnSpPr>
        <p:spPr>
          <a:xfrm>
            <a:off x="7549444" y="4526638"/>
            <a:ext cx="1135231" cy="791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Curved 42">
            <a:extLst>
              <a:ext uri="{FF2B5EF4-FFF2-40B4-BE49-F238E27FC236}">
                <a16:creationId xmlns:a16="http://schemas.microsoft.com/office/drawing/2014/main" id="{B262AC8B-D739-24D1-1FF9-39EA2454C2F6}"/>
              </a:ext>
            </a:extLst>
          </p:cNvPr>
          <p:cNvCxnSpPr>
            <a:cxnSpLocks/>
            <a:stCxn id="21" idx="3"/>
            <a:endCxn id="29" idx="1"/>
          </p:cNvCxnSpPr>
          <p:nvPr/>
        </p:nvCxnSpPr>
        <p:spPr>
          <a:xfrm>
            <a:off x="7549444" y="4207659"/>
            <a:ext cx="1135232" cy="635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BD1EF2BF-1538-91AB-A00C-67B4AD401CD4}"/>
              </a:ext>
            </a:extLst>
          </p:cNvPr>
          <p:cNvCxnSpPr>
            <a:cxnSpLocks/>
            <a:stCxn id="22" idx="3"/>
            <a:endCxn id="28" idx="1"/>
          </p:cNvCxnSpPr>
          <p:nvPr/>
        </p:nvCxnSpPr>
        <p:spPr>
          <a:xfrm>
            <a:off x="7549444" y="3892504"/>
            <a:ext cx="1135231" cy="475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4BA520A7-0B5C-CF21-6F6D-6879E1DC12EC}"/>
              </a:ext>
            </a:extLst>
          </p:cNvPr>
          <p:cNvCxnSpPr>
            <a:cxnSpLocks/>
            <a:stCxn id="20" idx="3"/>
            <a:endCxn id="9" idx="1"/>
          </p:cNvCxnSpPr>
          <p:nvPr/>
        </p:nvCxnSpPr>
        <p:spPr>
          <a:xfrm>
            <a:off x="7544099" y="3577350"/>
            <a:ext cx="1140576" cy="315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61BB7789-2B54-B5A7-1AA1-C229F345D311}"/>
              </a:ext>
            </a:extLst>
          </p:cNvPr>
          <p:cNvCxnSpPr>
            <a:cxnSpLocks/>
            <a:stCxn id="8" idx="3"/>
            <a:endCxn id="19" idx="0"/>
          </p:cNvCxnSpPr>
          <p:nvPr/>
        </p:nvCxnSpPr>
        <p:spPr>
          <a:xfrm flipV="1">
            <a:off x="4263256" y="3343919"/>
            <a:ext cx="2139432" cy="1380687"/>
          </a:xfrm>
          <a:prstGeom prst="curvedConnector4">
            <a:avLst>
              <a:gd name="adj1" fmla="val 23199"/>
              <a:gd name="adj2" fmla="val 1165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6E9C9DB-289D-94D1-1683-47C020CA166D}"/>
              </a:ext>
            </a:extLst>
          </p:cNvPr>
          <p:cNvGrpSpPr/>
          <p:nvPr/>
        </p:nvGrpSpPr>
        <p:grpSpPr>
          <a:xfrm>
            <a:off x="2099450" y="4064035"/>
            <a:ext cx="2261186" cy="2408512"/>
            <a:chOff x="2339326" y="3641834"/>
            <a:chExt cx="2399529" cy="263919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591E54B-DC8C-6C11-B373-9A9530BC4655}"/>
                </a:ext>
              </a:extLst>
            </p:cNvPr>
            <p:cNvGrpSpPr/>
            <p:nvPr/>
          </p:nvGrpSpPr>
          <p:grpSpPr>
            <a:xfrm>
              <a:off x="2339326" y="3641834"/>
              <a:ext cx="2399529" cy="2639196"/>
              <a:chOff x="1041222" y="3581899"/>
              <a:chExt cx="2399529" cy="263919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1A3E0656-F6C0-ECA4-DBFE-A0C3D37B583A}"/>
                  </a:ext>
                </a:extLst>
              </p:cNvPr>
              <p:cNvGrpSpPr/>
              <p:nvPr/>
            </p:nvGrpSpPr>
            <p:grpSpPr>
              <a:xfrm>
                <a:off x="1041222" y="3581899"/>
                <a:ext cx="2399529" cy="2639196"/>
                <a:chOff x="1039440" y="2158334"/>
                <a:chExt cx="3069479" cy="4153828"/>
              </a:xfrm>
            </p:grpSpPr>
            <p:sp>
              <p:nvSpPr>
                <p:cNvPr id="5" name="Rectangle: Rounded Corners 4">
                  <a:extLst>
                    <a:ext uri="{FF2B5EF4-FFF2-40B4-BE49-F238E27FC236}">
                      <a16:creationId xmlns:a16="http://schemas.microsoft.com/office/drawing/2014/main" id="{A2223E4D-E12A-84A1-18E4-CD508B80DEFE}"/>
                    </a:ext>
                  </a:extLst>
                </p:cNvPr>
                <p:cNvSpPr/>
                <p:nvPr/>
              </p:nvSpPr>
              <p:spPr>
                <a:xfrm>
                  <a:off x="1039440" y="2158334"/>
                  <a:ext cx="3069479" cy="4153828"/>
                </a:xfrm>
                <a:prstGeom prst="roundRect">
                  <a:avLst/>
                </a:prstGeom>
                <a:solidFill>
                  <a:schemeClr val="accent2"/>
                </a:solidFill>
                <a:ln w="28575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dirty="0" err="1">
                      <a:solidFill>
                        <a:schemeClr val="tx2"/>
                      </a:solidFill>
                    </a:rPr>
                    <a:t>DemoClass</a:t>
                  </a:r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</p:txBody>
            </p:sp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7FBF28CD-EBD5-8816-5307-FE0EF6E8E56B}"/>
                    </a:ext>
                  </a:extLst>
                </p:cNvPr>
                <p:cNvSpPr/>
                <p:nvPr/>
              </p:nvSpPr>
              <p:spPr>
                <a:xfrm>
                  <a:off x="1190571" y="2960055"/>
                  <a:ext cx="2786158" cy="675058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dirty="0" err="1"/>
                    <a:t>myIGetVTable</a:t>
                  </a:r>
                  <a:endParaRPr lang="en-US" dirty="0"/>
                </a:p>
              </p:txBody>
            </p:sp>
          </p:grpSp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6C239197-A5FB-0EA5-7A71-713378B2A7EF}"/>
                  </a:ext>
                </a:extLst>
              </p:cNvPr>
              <p:cNvSpPr/>
              <p:nvPr/>
            </p:nvSpPr>
            <p:spPr>
              <a:xfrm>
                <a:off x="1143169" y="5149616"/>
                <a:ext cx="2178046" cy="91526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Other Fields</a:t>
                </a:r>
              </a:p>
              <a:p>
                <a:pPr algn="ctr"/>
                <a:r>
                  <a:rPr lang="en-US" dirty="0"/>
                  <a:t>…</a:t>
                </a:r>
              </a:p>
              <a:p>
                <a:pPr algn="ctr"/>
                <a:r>
                  <a:rPr lang="en-US" dirty="0"/>
                  <a:t>…</a:t>
                </a:r>
              </a:p>
            </p:txBody>
          </p:sp>
        </p:grp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0C6821D-FC05-C50C-617C-CB8A7BFBB519}"/>
                </a:ext>
              </a:extLst>
            </p:cNvPr>
            <p:cNvSpPr/>
            <p:nvPr/>
          </p:nvSpPr>
          <p:spPr>
            <a:xfrm>
              <a:off x="2457471" y="4674258"/>
              <a:ext cx="2178046" cy="42890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/>
                <a:t>myISetVTable</a:t>
              </a:r>
              <a:endParaRPr lang="en-US" dirty="0"/>
            </a:p>
          </p:txBody>
        </p:sp>
      </p:grp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1313445-F13B-9B6D-0F8E-DA05FC361693}"/>
              </a:ext>
            </a:extLst>
          </p:cNvPr>
          <p:cNvSpPr txBox="1">
            <a:spLocks/>
          </p:cNvSpPr>
          <p:nvPr/>
        </p:nvSpPr>
        <p:spPr>
          <a:xfrm>
            <a:off x="838200" y="1618488"/>
            <a:ext cx="3963737" cy="2426346"/>
          </a:xfrm>
          <a:prstGeom prst="rect">
            <a:avLst/>
          </a:prstGeom>
        </p:spPr>
        <p:txBody>
          <a:bodyPr vert="horz" lIns="91440" tIns="45720" rIns="91440" bIns="45720" numCol="1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400" dirty="0"/>
              <a:t>class </a:t>
            </a:r>
            <a:r>
              <a:rPr lang="en-US" sz="2400" dirty="0" err="1"/>
              <a:t>DemoClass</a:t>
            </a:r>
            <a:endParaRPr lang="en-US" sz="24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400" dirty="0"/>
              <a:t>{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400" dirty="0"/>
              <a:t>  </a:t>
            </a:r>
            <a:r>
              <a:rPr lang="en-US" sz="2400" dirty="0" err="1"/>
              <a:t>nint</a:t>
            </a:r>
            <a:r>
              <a:rPr lang="en-US" sz="2400" dirty="0"/>
              <a:t>[] </a:t>
            </a:r>
            <a:r>
              <a:rPr lang="en-US" sz="2400" dirty="0" err="1"/>
              <a:t>myIGetVTable</a:t>
            </a:r>
            <a:r>
              <a:rPr lang="en-US" sz="2400" dirty="0"/>
              <a:t>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400" dirty="0"/>
              <a:t>  </a:t>
            </a:r>
            <a:r>
              <a:rPr lang="en-US" sz="2400" dirty="0" err="1"/>
              <a:t>nint</a:t>
            </a:r>
            <a:r>
              <a:rPr lang="en-US" sz="2400" dirty="0"/>
              <a:t>[] </a:t>
            </a:r>
            <a:r>
              <a:rPr lang="en-US" sz="2400" dirty="0" err="1"/>
              <a:t>myISetVTable</a:t>
            </a:r>
            <a:r>
              <a:rPr lang="en-US" sz="2400" dirty="0"/>
              <a:t>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400" dirty="0"/>
              <a:t>  …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400" dirty="0"/>
              <a:t>}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AAED66B-CDAE-E094-3756-6C549DD09C08}"/>
              </a:ext>
            </a:extLst>
          </p:cNvPr>
          <p:cNvGrpSpPr/>
          <p:nvPr/>
        </p:nvGrpSpPr>
        <p:grpSpPr>
          <a:xfrm>
            <a:off x="8684675" y="3711865"/>
            <a:ext cx="2669125" cy="2259740"/>
            <a:chOff x="8547257" y="4003324"/>
            <a:chExt cx="2751732" cy="247617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310C117-D7BD-097C-774E-96C210C5690D}"/>
                </a:ext>
              </a:extLst>
            </p:cNvPr>
            <p:cNvSpPr/>
            <p:nvPr/>
          </p:nvSpPr>
          <p:spPr>
            <a:xfrm>
              <a:off x="8547257" y="4003324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DemoClass.QueryInterface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AA1F342-038A-D5C4-233D-D075E5D17C43}"/>
                </a:ext>
              </a:extLst>
            </p:cNvPr>
            <p:cNvSpPr/>
            <p:nvPr/>
          </p:nvSpPr>
          <p:spPr>
            <a:xfrm>
              <a:off x="8547257" y="4523882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DemoClass.AddRef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DEA3F47-2D47-BF23-7055-AA7CC02508DA}"/>
                </a:ext>
              </a:extLst>
            </p:cNvPr>
            <p:cNvSpPr/>
            <p:nvPr/>
          </p:nvSpPr>
          <p:spPr>
            <a:xfrm>
              <a:off x="8547258" y="5044440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DemoClass.Release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5E5F3D8-8142-D05F-4F63-B9DDDF4A1C53}"/>
                </a:ext>
              </a:extLst>
            </p:cNvPr>
            <p:cNvSpPr/>
            <p:nvPr/>
          </p:nvSpPr>
          <p:spPr>
            <a:xfrm>
              <a:off x="8547257" y="5564998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DemoClass.GetInt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9D2FAB9-A59D-89DD-50A6-66D4B631E504}"/>
                </a:ext>
              </a:extLst>
            </p:cNvPr>
            <p:cNvSpPr/>
            <p:nvPr/>
          </p:nvSpPr>
          <p:spPr>
            <a:xfrm>
              <a:off x="8547257" y="6082560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DemoClass.SetInt</a:t>
              </a:r>
              <a:endParaRPr lang="en-US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0FAD89A-41D4-0D9A-E4F7-585A1BA8250E}"/>
              </a:ext>
            </a:extLst>
          </p:cNvPr>
          <p:cNvGrpSpPr/>
          <p:nvPr/>
        </p:nvGrpSpPr>
        <p:grpSpPr>
          <a:xfrm>
            <a:off x="5250592" y="5030549"/>
            <a:ext cx="2293513" cy="1380686"/>
            <a:chOff x="7004311" y="4665837"/>
            <a:chExt cx="1960418" cy="1651006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5980DD1E-2580-6CB9-709A-90CFE6E439CB}"/>
                </a:ext>
              </a:extLst>
            </p:cNvPr>
            <p:cNvSpPr/>
            <p:nvPr/>
          </p:nvSpPr>
          <p:spPr>
            <a:xfrm>
              <a:off x="7004311" y="4665837"/>
              <a:ext cx="1960418" cy="1651006"/>
            </a:xfrm>
            <a:prstGeom prst="roundRect">
              <a:avLst>
                <a:gd name="adj" fmla="val 5242"/>
              </a:avLst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3A59A42F-38F6-2AE1-C536-9493D360351D}"/>
                </a:ext>
              </a:extLst>
            </p:cNvPr>
            <p:cNvSpPr/>
            <p:nvPr/>
          </p:nvSpPr>
          <p:spPr>
            <a:xfrm>
              <a:off x="7008875" y="4784119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QueryInterface*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0B7230F0-317E-F720-035D-5E10024CB35D}"/>
                </a:ext>
              </a:extLst>
            </p:cNvPr>
            <p:cNvSpPr/>
            <p:nvPr/>
          </p:nvSpPr>
          <p:spPr>
            <a:xfrm>
              <a:off x="7013443" y="5537834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Release*</a:t>
              </a: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17E0324F-D9CF-B3FB-4CFE-E094B46A5DB0}"/>
                </a:ext>
              </a:extLst>
            </p:cNvPr>
            <p:cNvSpPr/>
            <p:nvPr/>
          </p:nvSpPr>
          <p:spPr>
            <a:xfrm>
              <a:off x="7013443" y="5160976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AddRef*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D22CF437-6866-D374-ACDB-6CB985774030}"/>
                </a:ext>
              </a:extLst>
            </p:cNvPr>
            <p:cNvSpPr/>
            <p:nvPr/>
          </p:nvSpPr>
          <p:spPr>
            <a:xfrm>
              <a:off x="7013443" y="5919264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/>
                <a:t>SetInt</a:t>
              </a:r>
              <a:r>
                <a:rPr lang="en-US" dirty="0"/>
                <a:t>*</a:t>
              </a:r>
            </a:p>
          </p:txBody>
        </p:sp>
      </p:grpSp>
      <p:cxnSp>
        <p:nvCxnSpPr>
          <p:cNvPr id="36" name="Connector: Curved 45">
            <a:extLst>
              <a:ext uri="{FF2B5EF4-FFF2-40B4-BE49-F238E27FC236}">
                <a16:creationId xmlns:a16="http://schemas.microsoft.com/office/drawing/2014/main" id="{F2BAB905-D965-C9B1-9414-7E46864063C7}"/>
              </a:ext>
            </a:extLst>
          </p:cNvPr>
          <p:cNvCxnSpPr>
            <a:cxnSpLocks/>
            <a:stCxn id="31" idx="3"/>
            <a:endCxn id="9" idx="1"/>
          </p:cNvCxnSpPr>
          <p:nvPr/>
        </p:nvCxnSpPr>
        <p:spPr>
          <a:xfrm flipV="1">
            <a:off x="7538760" y="3892987"/>
            <a:ext cx="1145915" cy="1370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Curved 45">
            <a:extLst>
              <a:ext uri="{FF2B5EF4-FFF2-40B4-BE49-F238E27FC236}">
                <a16:creationId xmlns:a16="http://schemas.microsoft.com/office/drawing/2014/main" id="{EC81F2F1-E77C-2618-AA0D-887C858954AB}"/>
              </a:ext>
            </a:extLst>
          </p:cNvPr>
          <p:cNvCxnSpPr>
            <a:cxnSpLocks/>
            <a:stCxn id="34" idx="3"/>
            <a:endCxn id="28" idx="1"/>
          </p:cNvCxnSpPr>
          <p:nvPr/>
        </p:nvCxnSpPr>
        <p:spPr>
          <a:xfrm flipV="1">
            <a:off x="7544105" y="4368045"/>
            <a:ext cx="1140570" cy="12110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Curved 45">
            <a:extLst>
              <a:ext uri="{FF2B5EF4-FFF2-40B4-BE49-F238E27FC236}">
                <a16:creationId xmlns:a16="http://schemas.microsoft.com/office/drawing/2014/main" id="{A7C9100F-ACF8-3337-712E-D53BA8AAE5E1}"/>
              </a:ext>
            </a:extLst>
          </p:cNvPr>
          <p:cNvCxnSpPr>
            <a:cxnSpLocks/>
            <a:stCxn id="33" idx="3"/>
            <a:endCxn id="29" idx="1"/>
          </p:cNvCxnSpPr>
          <p:nvPr/>
        </p:nvCxnSpPr>
        <p:spPr>
          <a:xfrm flipV="1">
            <a:off x="7544105" y="4843102"/>
            <a:ext cx="1140571" cy="1051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Curved 45">
            <a:extLst>
              <a:ext uri="{FF2B5EF4-FFF2-40B4-BE49-F238E27FC236}">
                <a16:creationId xmlns:a16="http://schemas.microsoft.com/office/drawing/2014/main" id="{16DCEE38-C2A1-621B-7E5B-FACFA411068B}"/>
              </a:ext>
            </a:extLst>
          </p:cNvPr>
          <p:cNvCxnSpPr>
            <a:cxnSpLocks/>
            <a:stCxn id="35" idx="3"/>
            <a:endCxn id="18" idx="1"/>
          </p:cNvCxnSpPr>
          <p:nvPr/>
        </p:nvCxnSpPr>
        <p:spPr>
          <a:xfrm flipV="1">
            <a:off x="7544105" y="5790483"/>
            <a:ext cx="1140570" cy="422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Curved 51">
            <a:extLst>
              <a:ext uri="{FF2B5EF4-FFF2-40B4-BE49-F238E27FC236}">
                <a16:creationId xmlns:a16="http://schemas.microsoft.com/office/drawing/2014/main" id="{F46E6343-5749-9C41-9E76-58E4A88C507D}"/>
              </a:ext>
            </a:extLst>
          </p:cNvPr>
          <p:cNvCxnSpPr>
            <a:cxnSpLocks/>
            <a:stCxn id="10" idx="3"/>
            <a:endCxn id="27" idx="0"/>
          </p:cNvCxnSpPr>
          <p:nvPr/>
        </p:nvCxnSpPr>
        <p:spPr>
          <a:xfrm flipV="1">
            <a:off x="4263255" y="5030549"/>
            <a:ext cx="2134094" cy="171378"/>
          </a:xfrm>
          <a:prstGeom prst="curvedConnector4">
            <a:avLst>
              <a:gd name="adj1" fmla="val 23132"/>
              <a:gd name="adj2" fmla="val 2475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8528E28-FC83-F7D5-AEFB-19508F4055A7}"/>
              </a:ext>
            </a:extLst>
          </p:cNvPr>
          <p:cNvCxnSpPr>
            <a:endCxn id="8" idx="1"/>
          </p:cNvCxnSpPr>
          <p:nvPr/>
        </p:nvCxnSpPr>
        <p:spPr>
          <a:xfrm>
            <a:off x="1636295" y="4277895"/>
            <a:ext cx="574488" cy="44671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C04FD56-6DC8-0689-1BF5-DACBE949A531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1630950" y="4764233"/>
            <a:ext cx="579833" cy="43769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88081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0500"/>
    </mc:Choice>
    <mc:Fallback xmlns="">
      <p:transition advTm="70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D02A7-F47B-AFED-D1AD-FA3746375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COM Interfaces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F69253-0025-9A90-CCBC-2FA13851C1CF}"/>
              </a:ext>
            </a:extLst>
          </p:cNvPr>
          <p:cNvGrpSpPr/>
          <p:nvPr/>
        </p:nvGrpSpPr>
        <p:grpSpPr>
          <a:xfrm>
            <a:off x="5255931" y="3343919"/>
            <a:ext cx="2293513" cy="1380686"/>
            <a:chOff x="7004311" y="4665836"/>
            <a:chExt cx="1960418" cy="1651006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B9E63AF-B2AA-FDE6-A588-6FC8F614651F}"/>
                </a:ext>
              </a:extLst>
            </p:cNvPr>
            <p:cNvSpPr/>
            <p:nvPr/>
          </p:nvSpPr>
          <p:spPr>
            <a:xfrm>
              <a:off x="7004311" y="4665836"/>
              <a:ext cx="1960418" cy="1651006"/>
            </a:xfrm>
            <a:prstGeom prst="roundRect">
              <a:avLst>
                <a:gd name="adj" fmla="val 5242"/>
              </a:avLst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F22BEE32-1FA7-1EE6-514B-1F35831FF63D}"/>
                </a:ext>
              </a:extLst>
            </p:cNvPr>
            <p:cNvSpPr/>
            <p:nvPr/>
          </p:nvSpPr>
          <p:spPr>
            <a:xfrm>
              <a:off x="7008875" y="4784119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QueryInterface*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CCEB8553-CC82-9C7D-9010-DC47F08BCEBD}"/>
                </a:ext>
              </a:extLst>
            </p:cNvPr>
            <p:cNvSpPr/>
            <p:nvPr/>
          </p:nvSpPr>
          <p:spPr>
            <a:xfrm>
              <a:off x="7013443" y="5537834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Release*</a:t>
              </a: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A8BA96E2-1B93-0BB9-D92E-7D2AF2B300B6}"/>
                </a:ext>
              </a:extLst>
            </p:cNvPr>
            <p:cNvSpPr/>
            <p:nvPr/>
          </p:nvSpPr>
          <p:spPr>
            <a:xfrm>
              <a:off x="7013443" y="5160976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AddRef*</a:t>
              </a: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6BC0CBDC-C3E4-CA89-6BC9-7ECA2636A498}"/>
                </a:ext>
              </a:extLst>
            </p:cNvPr>
            <p:cNvSpPr/>
            <p:nvPr/>
          </p:nvSpPr>
          <p:spPr>
            <a:xfrm>
              <a:off x="7013443" y="5919264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/>
                <a:t>GetInt</a:t>
              </a:r>
              <a:r>
                <a:rPr lang="en-US" dirty="0"/>
                <a:t>*</a:t>
              </a:r>
            </a:p>
          </p:txBody>
        </p:sp>
      </p:grp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A8C55966-974A-1B34-CDEF-4747FA9E31CC}"/>
              </a:ext>
            </a:extLst>
          </p:cNvPr>
          <p:cNvCxnSpPr>
            <a:cxnSpLocks/>
            <a:stCxn id="23" idx="3"/>
            <a:endCxn id="30" idx="1"/>
          </p:cNvCxnSpPr>
          <p:nvPr/>
        </p:nvCxnSpPr>
        <p:spPr>
          <a:xfrm>
            <a:off x="7549444" y="4526638"/>
            <a:ext cx="1135231" cy="791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Curved 42">
            <a:extLst>
              <a:ext uri="{FF2B5EF4-FFF2-40B4-BE49-F238E27FC236}">
                <a16:creationId xmlns:a16="http://schemas.microsoft.com/office/drawing/2014/main" id="{B262AC8B-D739-24D1-1FF9-39EA2454C2F6}"/>
              </a:ext>
            </a:extLst>
          </p:cNvPr>
          <p:cNvCxnSpPr>
            <a:cxnSpLocks/>
            <a:stCxn id="21" idx="3"/>
            <a:endCxn id="29" idx="1"/>
          </p:cNvCxnSpPr>
          <p:nvPr/>
        </p:nvCxnSpPr>
        <p:spPr>
          <a:xfrm>
            <a:off x="7549444" y="4207659"/>
            <a:ext cx="1135232" cy="635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BD1EF2BF-1538-91AB-A00C-67B4AD401CD4}"/>
              </a:ext>
            </a:extLst>
          </p:cNvPr>
          <p:cNvCxnSpPr>
            <a:cxnSpLocks/>
            <a:stCxn id="22" idx="3"/>
            <a:endCxn id="28" idx="1"/>
          </p:cNvCxnSpPr>
          <p:nvPr/>
        </p:nvCxnSpPr>
        <p:spPr>
          <a:xfrm>
            <a:off x="7549444" y="3892504"/>
            <a:ext cx="1135231" cy="475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4BA520A7-0B5C-CF21-6F6D-6879E1DC12EC}"/>
              </a:ext>
            </a:extLst>
          </p:cNvPr>
          <p:cNvCxnSpPr>
            <a:cxnSpLocks/>
            <a:stCxn id="20" idx="3"/>
            <a:endCxn id="9" idx="1"/>
          </p:cNvCxnSpPr>
          <p:nvPr/>
        </p:nvCxnSpPr>
        <p:spPr>
          <a:xfrm>
            <a:off x="7544099" y="3577350"/>
            <a:ext cx="1140576" cy="315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61BB7789-2B54-B5A7-1AA1-C229F345D311}"/>
              </a:ext>
            </a:extLst>
          </p:cNvPr>
          <p:cNvCxnSpPr>
            <a:cxnSpLocks/>
            <a:stCxn id="8" idx="3"/>
            <a:endCxn id="19" idx="0"/>
          </p:cNvCxnSpPr>
          <p:nvPr/>
        </p:nvCxnSpPr>
        <p:spPr>
          <a:xfrm flipV="1">
            <a:off x="4263256" y="3343919"/>
            <a:ext cx="2139432" cy="1380687"/>
          </a:xfrm>
          <a:prstGeom prst="curvedConnector4">
            <a:avLst>
              <a:gd name="adj1" fmla="val 23199"/>
              <a:gd name="adj2" fmla="val 1165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6E9C9DB-289D-94D1-1683-47C020CA166D}"/>
              </a:ext>
            </a:extLst>
          </p:cNvPr>
          <p:cNvGrpSpPr/>
          <p:nvPr/>
        </p:nvGrpSpPr>
        <p:grpSpPr>
          <a:xfrm>
            <a:off x="2099450" y="4064035"/>
            <a:ext cx="2261186" cy="2408512"/>
            <a:chOff x="2339326" y="3641834"/>
            <a:chExt cx="2399529" cy="2639196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591E54B-DC8C-6C11-B373-9A9530BC4655}"/>
                </a:ext>
              </a:extLst>
            </p:cNvPr>
            <p:cNvGrpSpPr/>
            <p:nvPr/>
          </p:nvGrpSpPr>
          <p:grpSpPr>
            <a:xfrm>
              <a:off x="2339326" y="3641834"/>
              <a:ext cx="2399529" cy="2639196"/>
              <a:chOff x="1041222" y="3581899"/>
              <a:chExt cx="2399529" cy="263919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1A3E0656-F6C0-ECA4-DBFE-A0C3D37B583A}"/>
                  </a:ext>
                </a:extLst>
              </p:cNvPr>
              <p:cNvGrpSpPr/>
              <p:nvPr/>
            </p:nvGrpSpPr>
            <p:grpSpPr>
              <a:xfrm>
                <a:off x="1041222" y="3581899"/>
                <a:ext cx="2399529" cy="2639196"/>
                <a:chOff x="1039440" y="2158334"/>
                <a:chExt cx="3069479" cy="4153828"/>
              </a:xfrm>
            </p:grpSpPr>
            <p:sp>
              <p:nvSpPr>
                <p:cNvPr id="5" name="Rectangle: Rounded Corners 4">
                  <a:extLst>
                    <a:ext uri="{FF2B5EF4-FFF2-40B4-BE49-F238E27FC236}">
                      <a16:creationId xmlns:a16="http://schemas.microsoft.com/office/drawing/2014/main" id="{A2223E4D-E12A-84A1-18E4-CD508B80DEFE}"/>
                    </a:ext>
                  </a:extLst>
                </p:cNvPr>
                <p:cNvSpPr/>
                <p:nvPr/>
              </p:nvSpPr>
              <p:spPr>
                <a:xfrm>
                  <a:off x="1039440" y="2158334"/>
                  <a:ext cx="3069479" cy="4153828"/>
                </a:xfrm>
                <a:prstGeom prst="roundRect">
                  <a:avLst/>
                </a:prstGeom>
                <a:solidFill>
                  <a:schemeClr val="accent2"/>
                </a:solidFill>
                <a:ln w="28575">
                  <a:solidFill>
                    <a:schemeClr val="accent3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400" dirty="0">
                      <a:solidFill>
                        <a:schemeClr val="tx2"/>
                      </a:solidFill>
                    </a:rPr>
                    <a:t>MyClass</a:t>
                  </a:r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  <a:p>
                  <a:pPr algn="ctr"/>
                  <a:endParaRPr lang="en-US" dirty="0"/>
                </a:p>
              </p:txBody>
            </p:sp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7FBF28CD-EBD5-8816-5307-FE0EF6E8E56B}"/>
                    </a:ext>
                  </a:extLst>
                </p:cNvPr>
                <p:cNvSpPr/>
                <p:nvPr/>
              </p:nvSpPr>
              <p:spPr>
                <a:xfrm>
                  <a:off x="1190571" y="2960055"/>
                  <a:ext cx="2786158" cy="675058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dirty="0" err="1"/>
                    <a:t>myIGetVTable</a:t>
                  </a:r>
                  <a:endParaRPr lang="en-US" dirty="0"/>
                </a:p>
              </p:txBody>
            </p:sp>
          </p:grpSp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6C239197-A5FB-0EA5-7A71-713378B2A7EF}"/>
                  </a:ext>
                </a:extLst>
              </p:cNvPr>
              <p:cNvSpPr/>
              <p:nvPr/>
            </p:nvSpPr>
            <p:spPr>
              <a:xfrm>
                <a:off x="1143169" y="5149616"/>
                <a:ext cx="2178046" cy="91526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Other Fields</a:t>
                </a:r>
              </a:p>
              <a:p>
                <a:pPr algn="ctr"/>
                <a:r>
                  <a:rPr lang="en-US" dirty="0"/>
                  <a:t>…</a:t>
                </a:r>
              </a:p>
              <a:p>
                <a:pPr algn="ctr"/>
                <a:r>
                  <a:rPr lang="en-US" dirty="0"/>
                  <a:t>…</a:t>
                </a:r>
              </a:p>
            </p:txBody>
          </p:sp>
        </p:grp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0C6821D-FC05-C50C-617C-CB8A7BFBB519}"/>
                </a:ext>
              </a:extLst>
            </p:cNvPr>
            <p:cNvSpPr/>
            <p:nvPr/>
          </p:nvSpPr>
          <p:spPr>
            <a:xfrm>
              <a:off x="2457471" y="4674258"/>
              <a:ext cx="2178046" cy="428908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/>
                <a:t>myISetVTable</a:t>
              </a:r>
              <a:endParaRPr lang="en-US" dirty="0"/>
            </a:p>
          </p:txBody>
        </p:sp>
      </p:grp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1313445-F13B-9B6D-0F8E-DA05FC361693}"/>
              </a:ext>
            </a:extLst>
          </p:cNvPr>
          <p:cNvSpPr txBox="1">
            <a:spLocks/>
          </p:cNvSpPr>
          <p:nvPr/>
        </p:nvSpPr>
        <p:spPr>
          <a:xfrm>
            <a:off x="838200" y="1618488"/>
            <a:ext cx="4888832" cy="227401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dirty="0"/>
              <a:t>[</a:t>
            </a:r>
            <a:r>
              <a:rPr lang="en-US" sz="2000" dirty="0" err="1"/>
              <a:t>UnmanagedCallersOnly</a:t>
            </a:r>
            <a:r>
              <a:rPr lang="en-US" sz="2000" dirty="0"/>
              <a:t>]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dirty="0"/>
              <a:t>public ISet* </a:t>
            </a:r>
            <a:r>
              <a:rPr lang="en-US" sz="2000" dirty="0" err="1"/>
              <a:t>GetDemoObject</a:t>
            </a:r>
            <a:r>
              <a:rPr lang="en-US" sz="2000" dirty="0"/>
              <a:t>()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dirty="0"/>
              <a:t>{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dirty="0"/>
              <a:t>  var obj = new </a:t>
            </a:r>
            <a:r>
              <a:rPr lang="en-US" sz="2000" dirty="0" err="1"/>
              <a:t>DemoClass</a:t>
            </a:r>
            <a:r>
              <a:rPr lang="en-US" sz="2000" dirty="0"/>
              <a:t>();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dirty="0"/>
              <a:t>  return &amp;</a:t>
            </a:r>
            <a:r>
              <a:rPr lang="en-US" sz="2000" dirty="0" err="1"/>
              <a:t>obj.myISetVTable</a:t>
            </a:r>
            <a:r>
              <a:rPr lang="en-US" sz="2000" dirty="0"/>
              <a:t>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000" dirty="0"/>
              <a:t>}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AAED66B-CDAE-E094-3756-6C549DD09C08}"/>
              </a:ext>
            </a:extLst>
          </p:cNvPr>
          <p:cNvGrpSpPr/>
          <p:nvPr/>
        </p:nvGrpSpPr>
        <p:grpSpPr>
          <a:xfrm>
            <a:off x="8684675" y="3711865"/>
            <a:ext cx="2593083" cy="2259740"/>
            <a:chOff x="8547257" y="4003324"/>
            <a:chExt cx="2751732" cy="247617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310C117-D7BD-097C-774E-96C210C5690D}"/>
                </a:ext>
              </a:extLst>
            </p:cNvPr>
            <p:cNvSpPr/>
            <p:nvPr/>
          </p:nvSpPr>
          <p:spPr>
            <a:xfrm>
              <a:off x="8547257" y="4003324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MyClass.QueryInterface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AA1F342-038A-D5C4-233D-D075E5D17C43}"/>
                </a:ext>
              </a:extLst>
            </p:cNvPr>
            <p:cNvSpPr/>
            <p:nvPr/>
          </p:nvSpPr>
          <p:spPr>
            <a:xfrm>
              <a:off x="8547257" y="4523882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MyClass.AddRef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DEA3F47-2D47-BF23-7055-AA7CC02508DA}"/>
                </a:ext>
              </a:extLst>
            </p:cNvPr>
            <p:cNvSpPr/>
            <p:nvPr/>
          </p:nvSpPr>
          <p:spPr>
            <a:xfrm>
              <a:off x="8547258" y="5044440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MyClass.Release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5E5F3D8-8142-D05F-4F63-B9DDDF4A1C53}"/>
                </a:ext>
              </a:extLst>
            </p:cNvPr>
            <p:cNvSpPr/>
            <p:nvPr/>
          </p:nvSpPr>
          <p:spPr>
            <a:xfrm>
              <a:off x="8547257" y="5564998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MyClass.GetInt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9D2FAB9-A59D-89DD-50A6-66D4B631E504}"/>
                </a:ext>
              </a:extLst>
            </p:cNvPr>
            <p:cNvSpPr/>
            <p:nvPr/>
          </p:nvSpPr>
          <p:spPr>
            <a:xfrm>
              <a:off x="8547257" y="6082560"/>
              <a:ext cx="2751731" cy="396939"/>
            </a:xfrm>
            <a:prstGeom prst="rect">
              <a:avLst/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2"/>
                  </a:solidFill>
                </a:rPr>
                <a:t>MyClass.SetInt</a:t>
              </a:r>
              <a:endParaRPr lang="en-US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0FAD89A-41D4-0D9A-E4F7-585A1BA8250E}"/>
              </a:ext>
            </a:extLst>
          </p:cNvPr>
          <p:cNvGrpSpPr/>
          <p:nvPr/>
        </p:nvGrpSpPr>
        <p:grpSpPr>
          <a:xfrm>
            <a:off x="5250592" y="5030549"/>
            <a:ext cx="2293513" cy="1380686"/>
            <a:chOff x="7004311" y="4665837"/>
            <a:chExt cx="1960418" cy="1651006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5980DD1E-2580-6CB9-709A-90CFE6E439CB}"/>
                </a:ext>
              </a:extLst>
            </p:cNvPr>
            <p:cNvSpPr/>
            <p:nvPr/>
          </p:nvSpPr>
          <p:spPr>
            <a:xfrm>
              <a:off x="7004311" y="4665837"/>
              <a:ext cx="1960418" cy="1651006"/>
            </a:xfrm>
            <a:prstGeom prst="roundRect">
              <a:avLst>
                <a:gd name="adj" fmla="val 5242"/>
              </a:avLst>
            </a:prstGeom>
            <a:solidFill>
              <a:schemeClr val="accent2"/>
            </a:solidFill>
            <a:ln w="28575">
              <a:solidFill>
                <a:schemeClr val="accent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3A59A42F-38F6-2AE1-C536-9493D360351D}"/>
                </a:ext>
              </a:extLst>
            </p:cNvPr>
            <p:cNvSpPr/>
            <p:nvPr/>
          </p:nvSpPr>
          <p:spPr>
            <a:xfrm>
              <a:off x="7008875" y="4784119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QueryInterface*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0B7230F0-317E-F720-035D-5E10024CB35D}"/>
                </a:ext>
              </a:extLst>
            </p:cNvPr>
            <p:cNvSpPr/>
            <p:nvPr/>
          </p:nvSpPr>
          <p:spPr>
            <a:xfrm>
              <a:off x="7013443" y="5537834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Release*</a:t>
              </a: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17E0324F-D9CF-B3FB-4CFE-E094B46A5DB0}"/>
                </a:ext>
              </a:extLst>
            </p:cNvPr>
            <p:cNvSpPr/>
            <p:nvPr/>
          </p:nvSpPr>
          <p:spPr>
            <a:xfrm>
              <a:off x="7013443" y="5160976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AddRef*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D22CF437-6866-D374-ACDB-6CB985774030}"/>
                </a:ext>
              </a:extLst>
            </p:cNvPr>
            <p:cNvSpPr/>
            <p:nvPr/>
          </p:nvSpPr>
          <p:spPr>
            <a:xfrm>
              <a:off x="7013443" y="5919264"/>
              <a:ext cx="1951286" cy="32170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 err="1"/>
                <a:t>SetInt</a:t>
              </a:r>
              <a:r>
                <a:rPr lang="en-US" dirty="0"/>
                <a:t>*</a:t>
              </a:r>
            </a:p>
          </p:txBody>
        </p:sp>
      </p:grpSp>
      <p:cxnSp>
        <p:nvCxnSpPr>
          <p:cNvPr id="36" name="Connector: Curved 45">
            <a:extLst>
              <a:ext uri="{FF2B5EF4-FFF2-40B4-BE49-F238E27FC236}">
                <a16:creationId xmlns:a16="http://schemas.microsoft.com/office/drawing/2014/main" id="{F2BAB905-D965-C9B1-9414-7E46864063C7}"/>
              </a:ext>
            </a:extLst>
          </p:cNvPr>
          <p:cNvCxnSpPr>
            <a:cxnSpLocks/>
            <a:stCxn id="31" idx="3"/>
            <a:endCxn id="9" idx="1"/>
          </p:cNvCxnSpPr>
          <p:nvPr/>
        </p:nvCxnSpPr>
        <p:spPr>
          <a:xfrm flipV="1">
            <a:off x="7538760" y="3892987"/>
            <a:ext cx="1145915" cy="1370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Curved 45">
            <a:extLst>
              <a:ext uri="{FF2B5EF4-FFF2-40B4-BE49-F238E27FC236}">
                <a16:creationId xmlns:a16="http://schemas.microsoft.com/office/drawing/2014/main" id="{EC81F2F1-E77C-2618-AA0D-887C858954AB}"/>
              </a:ext>
            </a:extLst>
          </p:cNvPr>
          <p:cNvCxnSpPr>
            <a:cxnSpLocks/>
            <a:stCxn id="34" idx="3"/>
            <a:endCxn id="28" idx="1"/>
          </p:cNvCxnSpPr>
          <p:nvPr/>
        </p:nvCxnSpPr>
        <p:spPr>
          <a:xfrm flipV="1">
            <a:off x="7544105" y="4368045"/>
            <a:ext cx="1140570" cy="12110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Curved 45">
            <a:extLst>
              <a:ext uri="{FF2B5EF4-FFF2-40B4-BE49-F238E27FC236}">
                <a16:creationId xmlns:a16="http://schemas.microsoft.com/office/drawing/2014/main" id="{A7C9100F-ACF8-3337-712E-D53BA8AAE5E1}"/>
              </a:ext>
            </a:extLst>
          </p:cNvPr>
          <p:cNvCxnSpPr>
            <a:cxnSpLocks/>
            <a:stCxn id="33" idx="3"/>
            <a:endCxn id="29" idx="1"/>
          </p:cNvCxnSpPr>
          <p:nvPr/>
        </p:nvCxnSpPr>
        <p:spPr>
          <a:xfrm flipV="1">
            <a:off x="7544105" y="4843102"/>
            <a:ext cx="1140571" cy="1051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Curved 45">
            <a:extLst>
              <a:ext uri="{FF2B5EF4-FFF2-40B4-BE49-F238E27FC236}">
                <a16:creationId xmlns:a16="http://schemas.microsoft.com/office/drawing/2014/main" id="{16DCEE38-C2A1-621B-7E5B-FACFA411068B}"/>
              </a:ext>
            </a:extLst>
          </p:cNvPr>
          <p:cNvCxnSpPr>
            <a:cxnSpLocks/>
            <a:stCxn id="35" idx="3"/>
            <a:endCxn id="18" idx="1"/>
          </p:cNvCxnSpPr>
          <p:nvPr/>
        </p:nvCxnSpPr>
        <p:spPr>
          <a:xfrm flipV="1">
            <a:off x="7544105" y="5790483"/>
            <a:ext cx="1140570" cy="422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Curved 51">
            <a:extLst>
              <a:ext uri="{FF2B5EF4-FFF2-40B4-BE49-F238E27FC236}">
                <a16:creationId xmlns:a16="http://schemas.microsoft.com/office/drawing/2014/main" id="{F46E6343-5749-9C41-9E76-58E4A88C507D}"/>
              </a:ext>
            </a:extLst>
          </p:cNvPr>
          <p:cNvCxnSpPr>
            <a:cxnSpLocks/>
            <a:stCxn id="10" idx="3"/>
            <a:endCxn id="27" idx="0"/>
          </p:cNvCxnSpPr>
          <p:nvPr/>
        </p:nvCxnSpPr>
        <p:spPr>
          <a:xfrm flipV="1">
            <a:off x="4263255" y="5030549"/>
            <a:ext cx="2134094" cy="171378"/>
          </a:xfrm>
          <a:prstGeom prst="curvedConnector4">
            <a:avLst>
              <a:gd name="adj1" fmla="val 23132"/>
              <a:gd name="adj2" fmla="val 2475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E88821AB-5CBB-FE42-1B4E-1D74FF402870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914242" y="4368045"/>
            <a:ext cx="1296541" cy="83388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883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14480">
        <p159:morph option="byWord"/>
      </p:transition>
    </mc:Choice>
    <mc:Fallback xmlns="">
      <p:transition spd="slow" advTm="1448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D02A7-F47B-AFED-D1AD-FA3746375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COM Objects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1313445-F13B-9B6D-0F8E-DA05FC361693}"/>
              </a:ext>
            </a:extLst>
          </p:cNvPr>
          <p:cNvSpPr txBox="1">
            <a:spLocks/>
          </p:cNvSpPr>
          <p:nvPr/>
        </p:nvSpPr>
        <p:spPr>
          <a:xfrm>
            <a:off x="838199" y="1618488"/>
            <a:ext cx="9070475" cy="4418691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>
                    <a:lumMod val="50000"/>
                  </a:schemeClr>
                </a:solidFill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200" dirty="0"/>
              <a:t>ISet* </a:t>
            </a:r>
            <a:r>
              <a:rPr lang="en-US" sz="2200" dirty="0" err="1"/>
              <a:t>mySet</a:t>
            </a:r>
            <a:r>
              <a:rPr lang="en-US" sz="2200" dirty="0"/>
              <a:t> = null;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200" dirty="0"/>
              <a:t>IGet* </a:t>
            </a:r>
            <a:r>
              <a:rPr lang="en-US" sz="2200" dirty="0" err="1"/>
              <a:t>myGet</a:t>
            </a:r>
            <a:r>
              <a:rPr lang="en-US" sz="2200" dirty="0"/>
              <a:t> = null;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200" dirty="0"/>
              <a:t>int </a:t>
            </a:r>
            <a:r>
              <a:rPr lang="en-US" sz="2200" dirty="0" err="1"/>
              <a:t>myInt</a:t>
            </a:r>
            <a:r>
              <a:rPr lang="en-US" sz="2200" dirty="0"/>
              <a:t> = 0;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endParaRPr lang="en-US" sz="2200" dirty="0"/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200" dirty="0" err="1"/>
              <a:t>mySet</a:t>
            </a:r>
            <a:r>
              <a:rPr lang="en-US" sz="2200" dirty="0"/>
              <a:t> = </a:t>
            </a:r>
            <a:r>
              <a:rPr lang="en-US" sz="2200" dirty="0" err="1"/>
              <a:t>GetDemoObject</a:t>
            </a:r>
            <a:r>
              <a:rPr lang="en-US" sz="2200" dirty="0"/>
              <a:t>();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200" dirty="0" err="1"/>
              <a:t>mySet</a:t>
            </a:r>
            <a:r>
              <a:rPr lang="en-US" sz="2200" dirty="0"/>
              <a:t>-&gt;</a:t>
            </a:r>
            <a:r>
              <a:rPr lang="en-US" sz="2200" dirty="0" err="1"/>
              <a:t>SetInt</a:t>
            </a:r>
            <a:r>
              <a:rPr lang="en-US" sz="2200" dirty="0"/>
              <a:t>(3);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200" dirty="0" err="1"/>
              <a:t>mySet</a:t>
            </a:r>
            <a:r>
              <a:rPr lang="en-US" sz="2200" dirty="0"/>
              <a:t>-&gt;QueryInterface(IGET_IID, &amp;</a:t>
            </a:r>
            <a:r>
              <a:rPr lang="en-US" sz="2200" dirty="0" err="1"/>
              <a:t>myGet</a:t>
            </a:r>
            <a:r>
              <a:rPr lang="en-US" sz="2200" dirty="0"/>
              <a:t>);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200" dirty="0" err="1"/>
              <a:t>myGet</a:t>
            </a:r>
            <a:r>
              <a:rPr lang="en-US" sz="2200" dirty="0"/>
              <a:t>-&gt;</a:t>
            </a:r>
            <a:r>
              <a:rPr lang="en-US" sz="2200" dirty="0" err="1"/>
              <a:t>GetInt</a:t>
            </a:r>
            <a:r>
              <a:rPr lang="en-US" sz="2200" dirty="0"/>
              <a:t>(&amp;</a:t>
            </a:r>
            <a:r>
              <a:rPr lang="en-US" sz="2200" dirty="0" err="1"/>
              <a:t>myInt</a:t>
            </a:r>
            <a:r>
              <a:rPr lang="en-US" sz="2200" dirty="0"/>
              <a:t>);</a:t>
            </a:r>
          </a:p>
          <a:p>
            <a:pPr>
              <a:lnSpc>
                <a:spcPct val="110000"/>
              </a:lnSpc>
              <a:spcBef>
                <a:spcPts val="600"/>
              </a:spcBef>
            </a:pPr>
            <a:r>
              <a:rPr lang="en-US" sz="2200" dirty="0"/>
              <a:t>Assert(</a:t>
            </a:r>
            <a:r>
              <a:rPr lang="en-US" sz="2200" dirty="0" err="1"/>
              <a:t>myInt</a:t>
            </a:r>
            <a:r>
              <a:rPr lang="en-US" sz="2200" dirty="0"/>
              <a:t> == 3);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1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6775"/>
    </mc:Choice>
    <mc:Fallback xmlns="">
      <p:transition advTm="56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86DE-F7A8-2248-2980-971714B7E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in .NET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E712F1-E36C-5C7C-2E8B-CE247387BB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0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716"/>
    </mc:Choice>
    <mc:Fallback xmlns="">
      <p:transition advTm="16716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43E6F-F8A5-C418-EE7C-BB2512A47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Interface Methods in C#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C7850-2470-0E87-7835-F404C428E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Methods don’t have to return HRESULT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Signature is translated from C# to native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HRESULT return type 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C# return value becomes additional “out” parameter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At run-time, HRESULT is converted to exception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[</a:t>
            </a:r>
            <a:r>
              <a:rPr lang="en-US" dirty="0" err="1"/>
              <a:t>PreserveSig</a:t>
            </a:r>
            <a:r>
              <a:rPr lang="en-US" dirty="0"/>
              <a:t>]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Disables translation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551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310"/>
    </mc:Choice>
    <mc:Fallback xmlns="">
      <p:transition advTm="50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344CC8-4E6B-71D3-EF3F-851EE291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to native COM signature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6C0BE34-D33A-EE8F-0327-AA957CC04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74684" cy="4370223"/>
          </a:xfrm>
        </p:spPr>
        <p:txBody>
          <a:bodyPr>
            <a:normAutofit/>
          </a:bodyPr>
          <a:lstStyle/>
          <a:p>
            <a:r>
              <a:rPr lang="en-US" sz="2200" dirty="0"/>
              <a:t>// C#</a:t>
            </a:r>
          </a:p>
          <a:p>
            <a:r>
              <a:rPr lang="en-US" sz="2200" dirty="0"/>
              <a:t>string </a:t>
            </a:r>
            <a:r>
              <a:rPr lang="en-US" sz="2200" dirty="0" err="1"/>
              <a:t>RepeatString</a:t>
            </a:r>
            <a:r>
              <a:rPr lang="en-US" sz="2200" dirty="0"/>
              <a:t>(string input, int count);</a:t>
            </a:r>
          </a:p>
          <a:p>
            <a:endParaRPr lang="en-US" sz="2200" dirty="0"/>
          </a:p>
          <a:p>
            <a:r>
              <a:rPr lang="en-US" sz="2200" dirty="0"/>
              <a:t>[</a:t>
            </a:r>
            <a:r>
              <a:rPr lang="en-US" sz="2200" dirty="0" err="1"/>
              <a:t>PreserveSig</a:t>
            </a:r>
            <a:r>
              <a:rPr lang="en-US" sz="2200" dirty="0"/>
              <a:t>]</a:t>
            </a:r>
          </a:p>
          <a:p>
            <a:r>
              <a:rPr lang="en-US" sz="2200" dirty="0"/>
              <a:t>int </a:t>
            </a:r>
            <a:r>
              <a:rPr lang="en-US" sz="2200" dirty="0" err="1"/>
              <a:t>RepeatString</a:t>
            </a:r>
            <a:r>
              <a:rPr lang="en-US" sz="2200" dirty="0"/>
              <a:t>(string input, int count, out string </a:t>
            </a:r>
            <a:r>
              <a:rPr lang="en-US" sz="2200" dirty="0" err="1"/>
              <a:t>retval</a:t>
            </a:r>
            <a:r>
              <a:rPr lang="en-US" sz="2200" dirty="0"/>
              <a:t>);</a:t>
            </a:r>
          </a:p>
          <a:p>
            <a:endParaRPr lang="en-US" sz="2200" dirty="0"/>
          </a:p>
          <a:p>
            <a:r>
              <a:rPr lang="en-US" sz="2200" dirty="0"/>
              <a:t>// C++</a:t>
            </a:r>
          </a:p>
          <a:p>
            <a:r>
              <a:rPr lang="en-US" sz="2200" dirty="0"/>
              <a:t>HRESULT </a:t>
            </a:r>
            <a:r>
              <a:rPr lang="en-US" sz="2200" dirty="0" err="1"/>
              <a:t>RepeatString</a:t>
            </a:r>
            <a:r>
              <a:rPr lang="en-US" sz="2200" dirty="0"/>
              <a:t>(LPCWSTR input, int count, _</a:t>
            </a:r>
            <a:r>
              <a:rPr lang="en-US" sz="2200" dirty="0" err="1"/>
              <a:t>Out_z</a:t>
            </a:r>
            <a:r>
              <a:rPr lang="en-US" sz="2200" dirty="0"/>
              <a:t>_ LPWSTR* </a:t>
            </a:r>
            <a:r>
              <a:rPr lang="en-US" sz="2200" dirty="0" err="1"/>
              <a:t>retVal</a:t>
            </a:r>
            <a:r>
              <a:rPr lang="en-US" sz="22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508157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493"/>
    </mc:Choice>
    <mc:Fallback xmlns="">
      <p:transition advTm="3049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F5AB8-4097-7820-7E09-1FA37621C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A947B-7142-1D28-C2C1-37C9D4640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COM and how does it work?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Built-in COM in .NET</a:t>
            </a:r>
          </a:p>
          <a:p>
            <a:endParaRPr lang="en-US" dirty="0"/>
          </a:p>
          <a:p>
            <a:r>
              <a:rPr lang="en-US" dirty="0"/>
              <a:t>Source–generated COM in .NET 8 +</a:t>
            </a:r>
          </a:p>
          <a:p>
            <a:endParaRPr lang="en-US" dirty="0"/>
          </a:p>
          <a:p>
            <a:r>
              <a:rPr lang="en-US" dirty="0"/>
              <a:t>Demo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44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0061"/>
    </mc:Choice>
    <mc:Fallback xmlns="">
      <p:transition advTm="40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COM in .NET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Define interfaces and objects in C#</a:t>
            </a:r>
          </a:p>
          <a:p>
            <a:pPr lvl="1"/>
            <a:r>
              <a:rPr lang="en-US" dirty="0"/>
              <a:t>[ComImport]</a:t>
            </a:r>
          </a:p>
          <a:p>
            <a:pPr lvl="1"/>
            <a:r>
              <a:rPr lang="en-US" dirty="0"/>
              <a:t>[ComVisible(true)]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.NET runtime marshals objects and method arguments</a:t>
            </a:r>
          </a:p>
          <a:p>
            <a:pPr lvl="1"/>
            <a:r>
              <a:rPr lang="en-US" dirty="0"/>
              <a:t>Run-time code generation</a:t>
            </a:r>
          </a:p>
          <a:p>
            <a:pPr lvl="1"/>
            <a:r>
              <a:rPr lang="en-US" dirty="0"/>
              <a:t>Hard to debug</a:t>
            </a:r>
          </a:p>
          <a:p>
            <a:pPr lvl="1"/>
            <a:r>
              <a:rPr lang="en-US" dirty="0"/>
              <a:t>Incompatible with trimming and Native AOT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854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5530"/>
    </mc:Choice>
    <mc:Fallback xmlns="">
      <p:transition advTm="95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8F29DD-4A2C-0F31-1B9D-7B60FD37A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COM Example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956BBC-F9D4-C5EC-12EB-0247E1BD3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 rtl="0" eaLnBrk="1" latinLnBrk="0" hangingPunct="1">
              <a:lnSpc>
                <a:spcPct val="120000"/>
              </a:lnSpc>
              <a:spcBef>
                <a:spcPts val="0"/>
              </a:spcBef>
            </a:pP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[ComImport]</a:t>
            </a:r>
            <a:endParaRPr lang="en-US" sz="1800" dirty="0">
              <a:effectLst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[Guid(</a:t>
            </a:r>
            <a:r>
              <a:rPr lang="en-US" sz="1800" dirty="0"/>
              <a:t>"92BAA992-DB5A-4ADD-977B-B22838EE91FD"</a:t>
            </a: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)]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interface </a:t>
            </a:r>
            <a:r>
              <a:rPr lang="en-US" sz="1800" dirty="0" err="1"/>
              <a:t>IGetString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  string? </a:t>
            </a:r>
            <a:r>
              <a:rPr lang="en-US" sz="1800" dirty="0" err="1"/>
              <a:t>GetString</a:t>
            </a:r>
            <a:r>
              <a:rPr lang="en-US" sz="1800" dirty="0"/>
              <a:t>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[ComVisible(true)]</a:t>
            </a:r>
            <a:endParaRPr lang="en-US" sz="1800" dirty="0">
              <a:solidFill>
                <a:srgbClr val="191919"/>
              </a:solidFill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[Guid(</a:t>
            </a:r>
            <a:r>
              <a:rPr lang="en-US" sz="1800" dirty="0"/>
              <a:t>"92BAA992-DB5A-4ADD-977B-B22838EE91FE"</a:t>
            </a: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)]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class </a:t>
            </a:r>
            <a:r>
              <a:rPr lang="en-US" sz="1800" dirty="0" err="1"/>
              <a:t>GetStringImpl</a:t>
            </a:r>
            <a:r>
              <a:rPr lang="en-US" sz="1800" dirty="0"/>
              <a:t> : </a:t>
            </a:r>
            <a:r>
              <a:rPr lang="en-US" sz="1800" dirty="0" err="1"/>
              <a:t>IGetString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  string? _string;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  public string? </a:t>
            </a:r>
            <a:r>
              <a:rPr lang="en-US" sz="1800" dirty="0" err="1"/>
              <a:t>GetString</a:t>
            </a:r>
            <a:r>
              <a:rPr lang="en-US" sz="1800" dirty="0"/>
              <a:t>() =&gt; _string;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6878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345"/>
    </mc:Choice>
    <mc:Fallback xmlns="">
      <p:transition advTm="12345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7630F-548B-CDEE-CDA2-2E9B958B4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5: </a:t>
            </a:r>
            <a:r>
              <a:rPr lang="en-US" dirty="0" err="1"/>
              <a:t>ComWrappers</a:t>
            </a:r>
            <a:r>
              <a:rPr lang="en-US" dirty="0"/>
              <a:t>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680C5-E499-E0AF-5110-AA6E906B7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framework to marshal .NET objects to COM interfaces in C#</a:t>
            </a:r>
          </a:p>
          <a:p>
            <a:pPr lvl="1"/>
            <a:r>
              <a:rPr lang="en-US" dirty="0"/>
              <a:t>.NET object -&gt; COM interface pointer (pointer to </a:t>
            </a:r>
            <a:r>
              <a:rPr lang="en-US" dirty="0" err="1"/>
              <a:t>VTable</a:t>
            </a:r>
            <a:r>
              <a:rPr lang="en-US" dirty="0"/>
              <a:t>[])</a:t>
            </a:r>
          </a:p>
          <a:p>
            <a:pPr lvl="1"/>
            <a:r>
              <a:rPr lang="en-US" dirty="0"/>
              <a:t>COM interface pointer -&gt; .NET object</a:t>
            </a:r>
          </a:p>
          <a:p>
            <a:r>
              <a:rPr lang="en-US" dirty="0"/>
              <a:t>Trimming and AOT friendly</a:t>
            </a:r>
          </a:p>
          <a:p>
            <a:r>
              <a:rPr lang="en-US" dirty="0"/>
              <a:t>Lots of tedious boilerplate -&gt; perfect for source generators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688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6053"/>
    </mc:Choice>
    <mc:Fallback xmlns="">
      <p:transition advTm="46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7630F-548B-CDEE-CDA2-2E9B958B4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ComWrappers</a:t>
            </a:r>
            <a:r>
              <a:rPr lang="en-US" dirty="0"/>
              <a:t> API 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872044-3C51-FE3C-973E-60A41716E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numCol="3">
            <a:no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namespace Com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interface </a:t>
            </a:r>
            <a:r>
              <a:rPr lang="en-US" sz="500" dirty="0" err="1"/>
              <a:t>IGetString</a:t>
            </a: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public static Guid </a:t>
            </a:r>
            <a:r>
              <a:rPr lang="en-US" sz="500" dirty="0" err="1"/>
              <a:t>IID_IGetString</a:t>
            </a:r>
            <a:r>
              <a:rPr lang="en-US" sz="500" dirty="0"/>
              <a:t> = new("92BAA992-DB5A-4ADD-977B-B22838EE91FD");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string? </a:t>
            </a:r>
            <a:r>
              <a:rPr lang="en-US" sz="500" dirty="0" err="1"/>
              <a:t>GetString</a:t>
            </a:r>
            <a:r>
              <a:rPr lang="en-US" sz="500" dirty="0"/>
              <a:t>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class </a:t>
            </a:r>
            <a:r>
              <a:rPr lang="en-US" sz="500" dirty="0" err="1"/>
              <a:t>GetStringImpl</a:t>
            </a:r>
            <a:r>
              <a:rPr lang="en-US" sz="500" dirty="0"/>
              <a:t> : </a:t>
            </a:r>
            <a:r>
              <a:rPr lang="en-US" sz="500" dirty="0" err="1"/>
              <a:t>IGetString</a:t>
            </a: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string? _string;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public string? </a:t>
            </a:r>
            <a:r>
              <a:rPr lang="en-US" sz="500" dirty="0" err="1"/>
              <a:t>GetString</a:t>
            </a:r>
            <a:r>
              <a:rPr lang="en-US" sz="500" dirty="0"/>
              <a:t>() =&gt; _string;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public void </a:t>
            </a:r>
            <a:r>
              <a:rPr lang="en-US" sz="500" dirty="0" err="1"/>
              <a:t>StoreString</a:t>
            </a:r>
            <a:r>
              <a:rPr lang="en-US" sz="500" dirty="0"/>
              <a:t>(int _, string? str) =&gt; _string = str;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sealed unsafe class </a:t>
            </a:r>
            <a:r>
              <a:rPr lang="en-US" sz="500" dirty="0" err="1"/>
              <a:t>DemoComWrappers</a:t>
            </a:r>
            <a:r>
              <a:rPr lang="en-US" sz="500" dirty="0"/>
              <a:t> : </a:t>
            </a:r>
            <a:r>
              <a:rPr lang="en-US" sz="500" dirty="0" err="1"/>
              <a:t>ComWrappers</a:t>
            </a: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static </a:t>
            </a:r>
            <a:r>
              <a:rPr lang="en-US" sz="500" dirty="0" err="1"/>
              <a:t>readonly</a:t>
            </a:r>
            <a:r>
              <a:rPr lang="en-US" sz="500" dirty="0"/>
              <a:t> </a:t>
            </a:r>
            <a:r>
              <a:rPr lang="en-US" sz="500" dirty="0" err="1"/>
              <a:t>IntPtr</a:t>
            </a:r>
            <a:r>
              <a:rPr lang="en-US" sz="500" dirty="0"/>
              <a:t> </a:t>
            </a:r>
            <a:r>
              <a:rPr lang="en-US" sz="500" dirty="0" err="1"/>
              <a:t>s_IGetStringVTable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static </a:t>
            </a:r>
            <a:r>
              <a:rPr lang="en-US" sz="500" dirty="0" err="1"/>
              <a:t>readonly</a:t>
            </a:r>
            <a:r>
              <a:rPr lang="en-US" sz="500" dirty="0"/>
              <a:t> </a:t>
            </a:r>
            <a:r>
              <a:rPr lang="en-US" sz="500" dirty="0" err="1"/>
              <a:t>ComInterfaceEntry</a:t>
            </a:r>
            <a:r>
              <a:rPr lang="en-US" sz="500" dirty="0"/>
              <a:t>* </a:t>
            </a:r>
            <a:r>
              <a:rPr lang="en-US" sz="500" dirty="0" err="1"/>
              <a:t>s_GetStringImplDefinition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static </a:t>
            </a:r>
            <a:r>
              <a:rPr lang="en-US" sz="500" dirty="0" err="1"/>
              <a:t>readonly</a:t>
            </a:r>
            <a:r>
              <a:rPr lang="en-US" sz="500" dirty="0"/>
              <a:t> int </a:t>
            </a:r>
            <a:r>
              <a:rPr lang="en-US" sz="500" dirty="0" err="1"/>
              <a:t>s_GetStringImplDefinitionLen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static </a:t>
            </a:r>
            <a:r>
              <a:rPr lang="en-US" sz="500" dirty="0" err="1"/>
              <a:t>DemoComWrappers</a:t>
            </a:r>
            <a:r>
              <a:rPr lang="en-US" sz="500" dirty="0"/>
              <a:t>()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</a:t>
            </a:r>
            <a:r>
              <a:rPr lang="en-US" sz="500" dirty="0" err="1"/>
              <a:t>GetIUnknownImpl</a:t>
            </a:r>
            <a:r>
              <a:rPr lang="en-US" sz="500" dirty="0"/>
              <a:t>(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out </a:t>
            </a:r>
            <a:r>
              <a:rPr lang="en-US" sz="500" dirty="0" err="1"/>
              <a:t>IntPtr</a:t>
            </a:r>
            <a:r>
              <a:rPr lang="en-US" sz="500" dirty="0"/>
              <a:t> </a:t>
            </a:r>
            <a:r>
              <a:rPr lang="en-US" sz="500" dirty="0" err="1"/>
              <a:t>fpQueryInterface</a:t>
            </a:r>
            <a:r>
              <a:rPr lang="en-US" sz="500" dirty="0"/>
              <a:t>,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out </a:t>
            </a:r>
            <a:r>
              <a:rPr lang="en-US" sz="500" dirty="0" err="1"/>
              <a:t>IntPtr</a:t>
            </a:r>
            <a:r>
              <a:rPr lang="en-US" sz="500" dirty="0"/>
              <a:t> </a:t>
            </a:r>
            <a:r>
              <a:rPr lang="en-US" sz="500" dirty="0" err="1"/>
              <a:t>fpAddRef</a:t>
            </a:r>
            <a:r>
              <a:rPr lang="en-US" sz="500" dirty="0"/>
              <a:t>,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out </a:t>
            </a:r>
            <a:r>
              <a:rPr lang="en-US" sz="500" dirty="0" err="1"/>
              <a:t>IntPtr</a:t>
            </a:r>
            <a:r>
              <a:rPr lang="en-US" sz="500" dirty="0"/>
              <a:t> </a:t>
            </a:r>
            <a:r>
              <a:rPr lang="en-US" sz="500" dirty="0" err="1"/>
              <a:t>fpRelease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int </a:t>
            </a:r>
            <a:r>
              <a:rPr lang="en-US" sz="500" dirty="0" err="1"/>
              <a:t>tableCount</a:t>
            </a:r>
            <a:r>
              <a:rPr lang="en-US" sz="500" dirty="0"/>
              <a:t> = 4;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int </a:t>
            </a:r>
            <a:r>
              <a:rPr lang="en-US" sz="500" dirty="0" err="1"/>
              <a:t>idx</a:t>
            </a:r>
            <a:r>
              <a:rPr lang="en-US" sz="500" dirty="0"/>
              <a:t> = 0;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var </a:t>
            </a:r>
            <a:r>
              <a:rPr lang="en-US" sz="500" dirty="0" err="1"/>
              <a:t>vtable</a:t>
            </a:r>
            <a:r>
              <a:rPr lang="en-US" sz="500" dirty="0"/>
              <a:t> = (</a:t>
            </a:r>
            <a:r>
              <a:rPr lang="en-US" sz="500" dirty="0" err="1"/>
              <a:t>IntPtr</a:t>
            </a:r>
            <a:r>
              <a:rPr lang="en-US" sz="500" dirty="0"/>
              <a:t>*)</a:t>
            </a:r>
            <a:r>
              <a:rPr lang="en-US" sz="500" dirty="0" err="1"/>
              <a:t>RuntimeHelpers.AllocateTypeAssociatedMemory</a:t>
            </a:r>
            <a:r>
              <a:rPr lang="en-US" sz="500" dirty="0"/>
              <a:t>(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</a:t>
            </a:r>
            <a:r>
              <a:rPr lang="en-US" sz="500" dirty="0" err="1"/>
              <a:t>typeof</a:t>
            </a:r>
            <a:r>
              <a:rPr lang="en-US" sz="500" dirty="0"/>
              <a:t>(</a:t>
            </a:r>
            <a:r>
              <a:rPr lang="en-US" sz="500" dirty="0" err="1"/>
              <a:t>DemoComWrappers</a:t>
            </a:r>
            <a:r>
              <a:rPr lang="en-US" sz="500" dirty="0"/>
              <a:t>),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</a:t>
            </a:r>
            <a:r>
              <a:rPr lang="en-US" sz="500" dirty="0" err="1"/>
              <a:t>IntPtr.Size</a:t>
            </a:r>
            <a:r>
              <a:rPr lang="en-US" sz="500" dirty="0"/>
              <a:t> * </a:t>
            </a:r>
            <a:r>
              <a:rPr lang="en-US" sz="500" dirty="0" err="1"/>
              <a:t>tableCount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vtable</a:t>
            </a:r>
            <a:r>
              <a:rPr lang="en-US" sz="500" dirty="0"/>
              <a:t>[</a:t>
            </a:r>
            <a:r>
              <a:rPr lang="en-US" sz="500" dirty="0" err="1"/>
              <a:t>idx</a:t>
            </a:r>
            <a:r>
              <a:rPr lang="en-US" sz="500" dirty="0"/>
              <a:t>++] = </a:t>
            </a:r>
            <a:r>
              <a:rPr lang="en-US" sz="500" dirty="0" err="1"/>
              <a:t>fpQueryInterface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vtable</a:t>
            </a:r>
            <a:r>
              <a:rPr lang="en-US" sz="500" dirty="0"/>
              <a:t>[</a:t>
            </a:r>
            <a:r>
              <a:rPr lang="en-US" sz="500" dirty="0" err="1"/>
              <a:t>idx</a:t>
            </a:r>
            <a:r>
              <a:rPr lang="en-US" sz="500" dirty="0"/>
              <a:t>++] = </a:t>
            </a:r>
            <a:r>
              <a:rPr lang="en-US" sz="500" dirty="0" err="1"/>
              <a:t>fpAddRef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vtable</a:t>
            </a:r>
            <a:r>
              <a:rPr lang="en-US" sz="500" dirty="0"/>
              <a:t>[</a:t>
            </a:r>
            <a:r>
              <a:rPr lang="en-US" sz="500" dirty="0" err="1"/>
              <a:t>idx</a:t>
            </a:r>
            <a:r>
              <a:rPr lang="en-US" sz="500" dirty="0"/>
              <a:t>++] = </a:t>
            </a:r>
            <a:r>
              <a:rPr lang="en-US" sz="500" dirty="0" err="1"/>
              <a:t>fpRelease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vtable</a:t>
            </a:r>
            <a:r>
              <a:rPr lang="en-US" sz="500" dirty="0"/>
              <a:t>[</a:t>
            </a:r>
            <a:r>
              <a:rPr lang="en-US" sz="500" dirty="0" err="1"/>
              <a:t>idx</a:t>
            </a:r>
            <a:r>
              <a:rPr lang="en-US" sz="500" dirty="0"/>
              <a:t>++] = (</a:t>
            </a:r>
            <a:r>
              <a:rPr lang="en-US" sz="500" dirty="0" err="1"/>
              <a:t>IntPtr</a:t>
            </a:r>
            <a:r>
              <a:rPr lang="en-US" sz="500" dirty="0"/>
              <a:t>)(delegate* unmanaged&lt;</a:t>
            </a:r>
            <a:r>
              <a:rPr lang="en-US" sz="500" dirty="0" err="1"/>
              <a:t>IntPtr</a:t>
            </a:r>
            <a:r>
              <a:rPr lang="en-US" sz="500" dirty="0"/>
              <a:t>, </a:t>
            </a:r>
            <a:r>
              <a:rPr lang="en-US" sz="500" dirty="0" err="1"/>
              <a:t>IntPtr</a:t>
            </a:r>
            <a:r>
              <a:rPr lang="en-US" sz="500" dirty="0"/>
              <a:t>*, int&gt;)&amp;</a:t>
            </a:r>
            <a:r>
              <a:rPr lang="en-US" sz="500" dirty="0" err="1"/>
              <a:t>ABI.IGetStringManagedWrapper.GetString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Debug.Assert</a:t>
            </a:r>
            <a:r>
              <a:rPr lang="en-US" sz="500" dirty="0"/>
              <a:t>(</a:t>
            </a:r>
            <a:r>
              <a:rPr lang="en-US" sz="500" dirty="0" err="1"/>
              <a:t>tableCount</a:t>
            </a:r>
            <a:r>
              <a:rPr lang="en-US" sz="500" dirty="0"/>
              <a:t> == </a:t>
            </a:r>
            <a:r>
              <a:rPr lang="en-US" sz="500" dirty="0" err="1"/>
              <a:t>idx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s_IGetStringVTable</a:t>
            </a:r>
            <a:r>
              <a:rPr lang="en-US" sz="500" dirty="0"/>
              <a:t> = (</a:t>
            </a:r>
            <a:r>
              <a:rPr lang="en-US" sz="500" dirty="0" err="1"/>
              <a:t>IntPtr</a:t>
            </a:r>
            <a:r>
              <a:rPr lang="en-US" sz="500" dirty="0"/>
              <a:t>)</a:t>
            </a:r>
            <a:r>
              <a:rPr lang="en-US" sz="500" dirty="0" err="1"/>
              <a:t>vtable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s_GetStringImplDefinitionLen</a:t>
            </a:r>
            <a:r>
              <a:rPr lang="en-US" sz="500" dirty="0"/>
              <a:t> = 2;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int </a:t>
            </a:r>
            <a:r>
              <a:rPr lang="en-US" sz="500" dirty="0" err="1"/>
              <a:t>idx</a:t>
            </a:r>
            <a:r>
              <a:rPr lang="en-US" sz="500" dirty="0"/>
              <a:t> = 0;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var entries = (</a:t>
            </a:r>
            <a:r>
              <a:rPr lang="en-US" sz="500" dirty="0" err="1"/>
              <a:t>ComInterfaceEntry</a:t>
            </a:r>
            <a:r>
              <a:rPr lang="en-US" sz="500" dirty="0"/>
              <a:t>*)</a:t>
            </a:r>
            <a:r>
              <a:rPr lang="en-US" sz="500" dirty="0" err="1"/>
              <a:t>RuntimeHelpers.AllocateTypeAssociatedMemory</a:t>
            </a:r>
            <a:r>
              <a:rPr lang="en-US" sz="500" dirty="0"/>
              <a:t>(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</a:t>
            </a:r>
            <a:r>
              <a:rPr lang="en-US" sz="500" dirty="0" err="1"/>
              <a:t>typeof</a:t>
            </a:r>
            <a:r>
              <a:rPr lang="en-US" sz="500" dirty="0"/>
              <a:t>(</a:t>
            </a:r>
            <a:r>
              <a:rPr lang="en-US" sz="500" dirty="0" err="1"/>
              <a:t>DemoComWrappers</a:t>
            </a:r>
            <a:r>
              <a:rPr lang="en-US" sz="500" dirty="0"/>
              <a:t>),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</a:t>
            </a:r>
            <a:r>
              <a:rPr lang="en-US" sz="500" dirty="0" err="1"/>
              <a:t>sizeof</a:t>
            </a:r>
            <a:r>
              <a:rPr lang="en-US" sz="500" dirty="0"/>
              <a:t>(</a:t>
            </a:r>
            <a:r>
              <a:rPr lang="en-US" sz="500" dirty="0" err="1"/>
              <a:t>ComInterfaceEntry</a:t>
            </a:r>
            <a:r>
              <a:rPr lang="en-US" sz="500" dirty="0"/>
              <a:t>) * </a:t>
            </a:r>
            <a:r>
              <a:rPr lang="en-US" sz="500" dirty="0" err="1"/>
              <a:t>s_GetStringImplDefinitionLen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entries[</a:t>
            </a:r>
            <a:r>
              <a:rPr lang="en-US" sz="500" dirty="0" err="1"/>
              <a:t>idx</a:t>
            </a:r>
            <a:r>
              <a:rPr lang="en-US" sz="500" dirty="0"/>
              <a:t>].IID = </a:t>
            </a:r>
            <a:r>
              <a:rPr lang="en-US" sz="500" dirty="0" err="1"/>
              <a:t>IGetString.IID_IGetString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entries[</a:t>
            </a:r>
            <a:r>
              <a:rPr lang="en-US" sz="500" dirty="0" err="1"/>
              <a:t>idx</a:t>
            </a:r>
            <a:r>
              <a:rPr lang="en-US" sz="500" dirty="0"/>
              <a:t>++].</a:t>
            </a:r>
            <a:r>
              <a:rPr lang="en-US" sz="500" dirty="0" err="1"/>
              <a:t>Vtable</a:t>
            </a:r>
            <a:r>
              <a:rPr lang="en-US" sz="500" dirty="0"/>
              <a:t> = </a:t>
            </a:r>
            <a:r>
              <a:rPr lang="en-US" sz="500" dirty="0" err="1"/>
              <a:t>s_IGetStringVTable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Debug.Assert</a:t>
            </a:r>
            <a:r>
              <a:rPr lang="en-US" sz="500" dirty="0"/>
              <a:t>(</a:t>
            </a:r>
            <a:r>
              <a:rPr lang="en-US" sz="500" dirty="0" err="1"/>
              <a:t>s_GetStringImplDefinitionLen</a:t>
            </a:r>
            <a:r>
              <a:rPr lang="en-US" sz="500" dirty="0"/>
              <a:t> == </a:t>
            </a:r>
            <a:r>
              <a:rPr lang="en-US" sz="500" dirty="0" err="1"/>
              <a:t>idx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s_GetStringImplDefinition</a:t>
            </a:r>
            <a:r>
              <a:rPr lang="en-US" sz="500" dirty="0"/>
              <a:t> = entries;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</a:t>
            </a:r>
            <a:r>
              <a:rPr lang="en-US" sz="500" dirty="0" err="1"/>
              <a:t>readonly</a:t>
            </a:r>
            <a:r>
              <a:rPr lang="en-US" sz="500" dirty="0"/>
              <a:t> delegate*&lt;</a:t>
            </a:r>
            <a:r>
              <a:rPr lang="en-US" sz="500" dirty="0" err="1"/>
              <a:t>IntPtr</a:t>
            </a:r>
            <a:r>
              <a:rPr lang="en-US" sz="500" dirty="0"/>
              <a:t>, object?&gt; _</a:t>
            </a:r>
            <a:r>
              <a:rPr lang="en-US" sz="500" dirty="0" err="1"/>
              <a:t>createIfSupported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protected override unsafe </a:t>
            </a:r>
            <a:r>
              <a:rPr lang="en-US" sz="500" dirty="0" err="1"/>
              <a:t>ComInterfaceEntry</a:t>
            </a:r>
            <a:r>
              <a:rPr lang="en-US" sz="500" dirty="0"/>
              <a:t>* </a:t>
            </a:r>
            <a:r>
              <a:rPr lang="en-US" sz="500" dirty="0" err="1"/>
              <a:t>ComputeVtables</a:t>
            </a:r>
            <a:r>
              <a:rPr lang="en-US" sz="500" dirty="0"/>
              <a:t>(object obj, </a:t>
            </a:r>
            <a:r>
              <a:rPr lang="en-US" sz="500" dirty="0" err="1"/>
              <a:t>CreateComInterfaceFlags</a:t>
            </a:r>
            <a:r>
              <a:rPr lang="en-US" sz="500" dirty="0"/>
              <a:t> flags, out int count)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</a:t>
            </a:r>
            <a:r>
              <a:rPr lang="en-US" sz="500" dirty="0" err="1"/>
              <a:t>Debug.Assert</a:t>
            </a:r>
            <a:r>
              <a:rPr lang="en-US" sz="500" dirty="0"/>
              <a:t>(flags is </a:t>
            </a:r>
            <a:r>
              <a:rPr lang="en-US" sz="500" dirty="0" err="1"/>
              <a:t>CreateComInterfaceFlags.None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if (obj is </a:t>
            </a:r>
            <a:r>
              <a:rPr lang="en-US" sz="500" dirty="0" err="1"/>
              <a:t>GetStringImpl</a:t>
            </a:r>
            <a:r>
              <a:rPr lang="en-US" sz="500" dirty="0"/>
              <a:t>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count = </a:t>
            </a:r>
            <a:r>
              <a:rPr lang="en-US" sz="500" dirty="0" err="1"/>
              <a:t>s_GetStringImplDefinitionLen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return </a:t>
            </a:r>
            <a:r>
              <a:rPr lang="en-US" sz="500" dirty="0" err="1"/>
              <a:t>s_GetStringImplDefinition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count = 0;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return null;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protected override object </a:t>
            </a:r>
            <a:r>
              <a:rPr lang="en-US" sz="500" dirty="0" err="1"/>
              <a:t>CreateObject</a:t>
            </a:r>
            <a:r>
              <a:rPr lang="en-US" sz="500" dirty="0"/>
              <a:t>(</a:t>
            </a:r>
            <a:r>
              <a:rPr lang="en-US" sz="500" dirty="0" err="1"/>
              <a:t>IntPtr</a:t>
            </a:r>
            <a:r>
              <a:rPr lang="en-US" sz="500" dirty="0"/>
              <a:t> </a:t>
            </a:r>
            <a:r>
              <a:rPr lang="en-US" sz="500" dirty="0" err="1"/>
              <a:t>externalComObject</a:t>
            </a:r>
            <a:r>
              <a:rPr lang="en-US" sz="500" dirty="0"/>
              <a:t>, </a:t>
            </a:r>
            <a:r>
              <a:rPr lang="en-US" sz="500" dirty="0" err="1"/>
              <a:t>CreateObjectFlags</a:t>
            </a:r>
            <a:r>
              <a:rPr lang="en-US" sz="500" dirty="0"/>
              <a:t> flags)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</a:t>
            </a:r>
            <a:r>
              <a:rPr lang="en-US" sz="500" dirty="0" err="1"/>
              <a:t>Debug.Assert</a:t>
            </a:r>
            <a:r>
              <a:rPr lang="en-US" sz="500" dirty="0"/>
              <a:t>(</a:t>
            </a:r>
            <a:r>
              <a:rPr lang="en-US" sz="500" dirty="0" err="1"/>
              <a:t>flags.HasFlag</a:t>
            </a:r>
            <a:r>
              <a:rPr lang="en-US" sz="500" dirty="0"/>
              <a:t>(</a:t>
            </a:r>
            <a:r>
              <a:rPr lang="en-US" sz="500" dirty="0" err="1"/>
              <a:t>CreateObjectFlags.UniqueInstance</a:t>
            </a:r>
            <a:r>
              <a:rPr lang="en-US" sz="500" dirty="0"/>
              <a:t>));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return </a:t>
            </a:r>
            <a:r>
              <a:rPr lang="en-US" sz="500" dirty="0" err="1"/>
              <a:t>ABI.DemoNativeDynamicWrapper.CreateIfSupported</a:t>
            </a:r>
            <a:r>
              <a:rPr lang="en-US" sz="500" dirty="0"/>
              <a:t>(</a:t>
            </a:r>
            <a:r>
              <a:rPr lang="en-US" sz="500" dirty="0" err="1"/>
              <a:t>externalComObject</a:t>
            </a:r>
            <a:r>
              <a:rPr lang="en-US" sz="500" dirty="0"/>
              <a:t>) ?? throw new </a:t>
            </a:r>
            <a:r>
              <a:rPr lang="en-US" sz="500" dirty="0" err="1"/>
              <a:t>NotSupportedException</a:t>
            </a:r>
            <a:r>
              <a:rPr lang="en-US" sz="500" dirty="0"/>
              <a:t>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protected override void </a:t>
            </a:r>
            <a:r>
              <a:rPr lang="en-US" sz="500" dirty="0" err="1"/>
              <a:t>ReleaseObjects</a:t>
            </a:r>
            <a:r>
              <a:rPr lang="en-US" sz="500" dirty="0"/>
              <a:t>(</a:t>
            </a:r>
            <a:r>
              <a:rPr lang="en-US" sz="500" dirty="0" err="1"/>
              <a:t>IEnumerable</a:t>
            </a:r>
            <a:r>
              <a:rPr lang="en-US" sz="500" dirty="0"/>
              <a:t> objects)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throw new </a:t>
            </a:r>
            <a:r>
              <a:rPr lang="en-US" sz="500" dirty="0" err="1"/>
              <a:t>NotImplementedException</a:t>
            </a:r>
            <a:r>
              <a:rPr lang="en-US" sz="500" dirty="0"/>
              <a:t>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namespace ABI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internal </a:t>
            </a:r>
            <a:r>
              <a:rPr lang="en-US" sz="500" dirty="0" err="1"/>
              <a:t>enum</a:t>
            </a:r>
            <a:r>
              <a:rPr lang="en-US" sz="500" dirty="0"/>
              <a:t> HRESULT : int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S_OK = 0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internal static unsafe class </a:t>
            </a:r>
            <a:r>
              <a:rPr lang="en-US" sz="500" dirty="0" err="1"/>
              <a:t>IGetStringManagedWrapper</a:t>
            </a: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[</a:t>
            </a:r>
            <a:r>
              <a:rPr lang="en-US" sz="500" dirty="0" err="1"/>
              <a:t>UnmanagedCallersOnly</a:t>
            </a:r>
            <a:r>
              <a:rPr lang="en-US" sz="500" dirty="0"/>
              <a:t>]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public static int </a:t>
            </a:r>
            <a:r>
              <a:rPr lang="en-US" sz="500" dirty="0" err="1"/>
              <a:t>GetString</a:t>
            </a:r>
            <a:r>
              <a:rPr lang="en-US" sz="500" dirty="0"/>
              <a:t>(</a:t>
            </a:r>
            <a:r>
              <a:rPr lang="en-US" sz="500" dirty="0" err="1"/>
              <a:t>IntPtr</a:t>
            </a:r>
            <a:r>
              <a:rPr lang="en-US" sz="500" dirty="0"/>
              <a:t> _this, </a:t>
            </a:r>
            <a:r>
              <a:rPr lang="en-US" sz="500" dirty="0" err="1"/>
              <a:t>IntPtr</a:t>
            </a:r>
            <a:r>
              <a:rPr lang="en-US" sz="500" dirty="0"/>
              <a:t>* str)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try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string? s = </a:t>
            </a:r>
            <a:r>
              <a:rPr lang="en-US" sz="500" dirty="0" err="1"/>
              <a:t>ComInterfaceDispatch.GetInstance</a:t>
            </a:r>
            <a:r>
              <a:rPr lang="en-US" sz="500" dirty="0"/>
              <a:t>&lt;</a:t>
            </a:r>
            <a:r>
              <a:rPr lang="en-US" sz="500" dirty="0" err="1"/>
              <a:t>IGetString</a:t>
            </a:r>
            <a:r>
              <a:rPr lang="en-US" sz="500" dirty="0"/>
              <a:t>&gt;((</a:t>
            </a:r>
            <a:r>
              <a:rPr lang="en-US" sz="500" dirty="0" err="1"/>
              <a:t>ComInterfaceDispatch</a:t>
            </a:r>
            <a:r>
              <a:rPr lang="en-US" sz="500" dirty="0"/>
              <a:t>*)_this).</a:t>
            </a:r>
            <a:r>
              <a:rPr lang="en-US" sz="500" dirty="0" err="1"/>
              <a:t>GetString</a:t>
            </a:r>
            <a:r>
              <a:rPr lang="en-US" sz="500" dirty="0"/>
              <a:t>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*str = </a:t>
            </a:r>
            <a:r>
              <a:rPr lang="en-US" sz="500" dirty="0" err="1"/>
              <a:t>Marshal.StringToCoTaskMemUni</a:t>
            </a:r>
            <a:r>
              <a:rPr lang="en-US" sz="500" dirty="0"/>
              <a:t>(s);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catch (Exception e)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return </a:t>
            </a:r>
            <a:r>
              <a:rPr lang="en-US" sz="500" dirty="0" err="1"/>
              <a:t>e.HResult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return (int)HRESULT.S_OK;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internal class </a:t>
            </a:r>
            <a:r>
              <a:rPr lang="en-US" sz="500" dirty="0" err="1"/>
              <a:t>DemoNativeDynamicWrapper</a:t>
            </a: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: </a:t>
            </a:r>
            <a:r>
              <a:rPr lang="en-US" sz="500" dirty="0" err="1"/>
              <a:t>IDynamicInterfaceCastable</a:t>
            </a: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, </a:t>
            </a:r>
            <a:r>
              <a:rPr lang="en-US" sz="500" dirty="0" err="1"/>
              <a:t>IDisposable</a:t>
            </a: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bool _</a:t>
            </a:r>
            <a:r>
              <a:rPr lang="en-US" sz="500" dirty="0" err="1"/>
              <a:t>isDisposed</a:t>
            </a:r>
            <a:r>
              <a:rPr lang="en-US" sz="500" dirty="0"/>
              <a:t> = false;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private </a:t>
            </a:r>
            <a:r>
              <a:rPr lang="en-US" sz="500" dirty="0" err="1"/>
              <a:t>DemoNativeDynamicWrapper</a:t>
            </a:r>
            <a:r>
              <a:rPr lang="en-US" sz="500" dirty="0"/>
              <a:t>() {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~</a:t>
            </a:r>
            <a:r>
              <a:rPr lang="en-US" sz="500" dirty="0" err="1"/>
              <a:t>DemoNativeDynamicWrapper</a:t>
            </a:r>
            <a:r>
              <a:rPr lang="en-US" sz="500" dirty="0"/>
              <a:t>()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DisposeInternal</a:t>
            </a:r>
            <a:r>
              <a:rPr lang="en-US" sz="500" dirty="0"/>
              <a:t>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public </a:t>
            </a:r>
            <a:r>
              <a:rPr lang="en-US" sz="500" dirty="0" err="1"/>
              <a:t>IntPtr</a:t>
            </a:r>
            <a:r>
              <a:rPr lang="en-US" sz="500" dirty="0"/>
              <a:t> </a:t>
            </a:r>
            <a:r>
              <a:rPr lang="en-US" sz="500" dirty="0" err="1"/>
              <a:t>IGetStringInst</a:t>
            </a:r>
            <a:r>
              <a:rPr lang="en-US" sz="500" dirty="0"/>
              <a:t> { get; </a:t>
            </a:r>
            <a:r>
              <a:rPr lang="en-US" sz="500" dirty="0" err="1"/>
              <a:t>init</a:t>
            </a:r>
            <a:r>
              <a:rPr lang="en-US" sz="500" dirty="0"/>
              <a:t>;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public static </a:t>
            </a:r>
            <a:r>
              <a:rPr lang="en-US" sz="500" dirty="0" err="1"/>
              <a:t>DemoNativeDynamicWrapper</a:t>
            </a:r>
            <a:r>
              <a:rPr lang="en-US" sz="500" dirty="0"/>
              <a:t>? </a:t>
            </a:r>
            <a:r>
              <a:rPr lang="en-US" sz="500" dirty="0" err="1"/>
              <a:t>CreateIfSupported</a:t>
            </a:r>
            <a:r>
              <a:rPr lang="en-US" sz="500" dirty="0"/>
              <a:t>(</a:t>
            </a:r>
            <a:r>
              <a:rPr lang="en-US" sz="500" dirty="0" err="1"/>
              <a:t>IntPtr</a:t>
            </a:r>
            <a:r>
              <a:rPr lang="en-US" sz="500" dirty="0"/>
              <a:t> </a:t>
            </a:r>
            <a:r>
              <a:rPr lang="en-US" sz="500" dirty="0" err="1"/>
              <a:t>ptr</a:t>
            </a:r>
            <a:r>
              <a:rPr lang="en-US" sz="500" dirty="0"/>
              <a:t>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int </a:t>
            </a:r>
            <a:r>
              <a:rPr lang="en-US" sz="500" dirty="0" err="1"/>
              <a:t>hr</a:t>
            </a:r>
            <a:r>
              <a:rPr lang="en-US" sz="500" dirty="0"/>
              <a:t> = </a:t>
            </a:r>
            <a:r>
              <a:rPr lang="en-US" sz="500" dirty="0" err="1"/>
              <a:t>Marshal.QueryInterface</a:t>
            </a:r>
            <a:r>
              <a:rPr lang="en-US" sz="500" dirty="0"/>
              <a:t>(</a:t>
            </a:r>
            <a:r>
              <a:rPr lang="en-US" sz="500" dirty="0" err="1"/>
              <a:t>ptr</a:t>
            </a:r>
            <a:r>
              <a:rPr lang="en-US" sz="500" dirty="0"/>
              <a:t>, in </a:t>
            </a:r>
            <a:r>
              <a:rPr lang="en-US" sz="500" dirty="0" err="1"/>
              <a:t>IGetString.IID_IGetString</a:t>
            </a:r>
            <a:r>
              <a:rPr lang="en-US" sz="500" dirty="0"/>
              <a:t>, out </a:t>
            </a:r>
            <a:r>
              <a:rPr lang="en-US" sz="500" dirty="0" err="1"/>
              <a:t>IntPtr</a:t>
            </a:r>
            <a:r>
              <a:rPr lang="en-US" sz="500" dirty="0"/>
              <a:t> </a:t>
            </a:r>
            <a:r>
              <a:rPr lang="en-US" sz="500" dirty="0" err="1"/>
              <a:t>IGetStringInst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if (</a:t>
            </a:r>
            <a:r>
              <a:rPr lang="en-US" sz="500" dirty="0" err="1"/>
              <a:t>hr</a:t>
            </a:r>
            <a:r>
              <a:rPr lang="en-US" sz="500" dirty="0"/>
              <a:t> != (int)HRESULT.S_OK)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return default;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return new </a:t>
            </a:r>
            <a:r>
              <a:rPr lang="en-US" sz="500" dirty="0" err="1"/>
              <a:t>DemoNativeDynamicWrapper</a:t>
            </a:r>
            <a:r>
              <a:rPr lang="en-US" sz="500" dirty="0"/>
              <a:t>()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</a:t>
            </a:r>
            <a:r>
              <a:rPr lang="en-US" sz="500" dirty="0" err="1"/>
              <a:t>IGetStringInst</a:t>
            </a:r>
            <a:r>
              <a:rPr lang="en-US" sz="500" dirty="0"/>
              <a:t> = </a:t>
            </a:r>
            <a:r>
              <a:rPr lang="en-US" sz="500" dirty="0" err="1"/>
              <a:t>IGetStringInst</a:t>
            </a:r>
            <a:r>
              <a:rPr lang="en-US" sz="500" dirty="0"/>
              <a:t>,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};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public </a:t>
            </a:r>
            <a:r>
              <a:rPr lang="en-US" sz="500" dirty="0" err="1"/>
              <a:t>RuntimeTypeHandle</a:t>
            </a:r>
            <a:r>
              <a:rPr lang="en-US" sz="500" dirty="0"/>
              <a:t> </a:t>
            </a:r>
            <a:r>
              <a:rPr lang="en-US" sz="500" dirty="0" err="1"/>
              <a:t>GetInterfaceImplementation</a:t>
            </a:r>
            <a:r>
              <a:rPr lang="en-US" sz="500" dirty="0"/>
              <a:t>(</a:t>
            </a:r>
            <a:r>
              <a:rPr lang="en-US" sz="500" dirty="0" err="1"/>
              <a:t>RuntimeTypeHandle</a:t>
            </a:r>
            <a:r>
              <a:rPr lang="en-US" sz="500" dirty="0"/>
              <a:t> </a:t>
            </a:r>
            <a:r>
              <a:rPr lang="en-US" sz="500" dirty="0" err="1"/>
              <a:t>interfaceType</a:t>
            </a:r>
            <a:r>
              <a:rPr lang="en-US" sz="500" dirty="0"/>
              <a:t>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if (</a:t>
            </a:r>
            <a:r>
              <a:rPr lang="en-US" sz="500" dirty="0" err="1"/>
              <a:t>interfaceType.Equals</a:t>
            </a:r>
            <a:r>
              <a:rPr lang="en-US" sz="500" dirty="0"/>
              <a:t>(</a:t>
            </a:r>
            <a:r>
              <a:rPr lang="en-US" sz="500" dirty="0" err="1"/>
              <a:t>typeof</a:t>
            </a:r>
            <a:r>
              <a:rPr lang="en-US" sz="500" dirty="0"/>
              <a:t>(</a:t>
            </a:r>
            <a:r>
              <a:rPr lang="en-US" sz="500" dirty="0" err="1"/>
              <a:t>IGetString</a:t>
            </a:r>
            <a:r>
              <a:rPr lang="en-US" sz="500" dirty="0"/>
              <a:t>).</a:t>
            </a:r>
            <a:r>
              <a:rPr lang="en-US" sz="500" dirty="0" err="1"/>
              <a:t>TypeHandle</a:t>
            </a:r>
            <a:r>
              <a:rPr lang="en-US" sz="500" dirty="0"/>
              <a:t>))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return </a:t>
            </a:r>
            <a:r>
              <a:rPr lang="en-US" sz="500" dirty="0" err="1"/>
              <a:t>typeof</a:t>
            </a:r>
            <a:r>
              <a:rPr lang="en-US" sz="500" dirty="0"/>
              <a:t>(</a:t>
            </a:r>
            <a:r>
              <a:rPr lang="en-US" sz="500" dirty="0" err="1"/>
              <a:t>IGetStringNativeWrapper</a:t>
            </a:r>
            <a:r>
              <a:rPr lang="en-US" sz="500" dirty="0"/>
              <a:t>).</a:t>
            </a:r>
            <a:r>
              <a:rPr lang="en-US" sz="500" dirty="0" err="1"/>
              <a:t>TypeHandle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return default;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public bool </a:t>
            </a:r>
            <a:r>
              <a:rPr lang="en-US" sz="500" dirty="0" err="1"/>
              <a:t>IsInterfaceImplemented</a:t>
            </a:r>
            <a:r>
              <a:rPr lang="en-US" sz="500" dirty="0"/>
              <a:t>(</a:t>
            </a:r>
            <a:r>
              <a:rPr lang="en-US" sz="500" dirty="0" err="1"/>
              <a:t>RuntimeTypeHandle</a:t>
            </a:r>
            <a:r>
              <a:rPr lang="en-US" sz="500" dirty="0"/>
              <a:t> </a:t>
            </a:r>
            <a:r>
              <a:rPr lang="en-US" sz="500" dirty="0" err="1"/>
              <a:t>interfaceType</a:t>
            </a:r>
            <a:r>
              <a:rPr lang="en-US" sz="500" dirty="0"/>
              <a:t>, bool </a:t>
            </a:r>
            <a:r>
              <a:rPr lang="en-US" sz="500" dirty="0" err="1"/>
              <a:t>throwIfNotImplemented</a:t>
            </a:r>
            <a:r>
              <a:rPr lang="en-US" sz="500" dirty="0"/>
              <a:t>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if (</a:t>
            </a:r>
            <a:r>
              <a:rPr lang="en-US" sz="500" dirty="0" err="1"/>
              <a:t>interfaceType.Equals</a:t>
            </a:r>
            <a:r>
              <a:rPr lang="en-US" sz="500" dirty="0"/>
              <a:t>(</a:t>
            </a:r>
            <a:r>
              <a:rPr lang="en-US" sz="500" dirty="0" err="1"/>
              <a:t>typeof</a:t>
            </a:r>
            <a:r>
              <a:rPr lang="en-US" sz="500" dirty="0"/>
              <a:t>(</a:t>
            </a:r>
            <a:r>
              <a:rPr lang="en-US" sz="500" dirty="0" err="1"/>
              <a:t>IGetString</a:t>
            </a:r>
            <a:r>
              <a:rPr lang="en-US" sz="500" dirty="0"/>
              <a:t>).</a:t>
            </a:r>
            <a:r>
              <a:rPr lang="en-US" sz="500" dirty="0" err="1"/>
              <a:t>TypeHandle</a:t>
            </a:r>
            <a:r>
              <a:rPr lang="en-US" sz="500" dirty="0"/>
              <a:t>))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return true;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if (</a:t>
            </a:r>
            <a:r>
              <a:rPr lang="en-US" sz="500" dirty="0" err="1"/>
              <a:t>throwIfNotImplemented</a:t>
            </a:r>
            <a:r>
              <a:rPr lang="en-US" sz="500" dirty="0"/>
              <a:t>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throw new </a:t>
            </a:r>
            <a:r>
              <a:rPr lang="en-US" sz="500" dirty="0" err="1"/>
              <a:t>InvalidCastException</a:t>
            </a:r>
            <a:r>
              <a:rPr lang="en-US" sz="500" dirty="0"/>
              <a:t>($"{</a:t>
            </a:r>
            <a:r>
              <a:rPr lang="en-US" sz="500" dirty="0" err="1"/>
              <a:t>nameof</a:t>
            </a:r>
            <a:r>
              <a:rPr lang="en-US" sz="500" dirty="0"/>
              <a:t>(</a:t>
            </a:r>
            <a:r>
              <a:rPr lang="en-US" sz="500" dirty="0" err="1"/>
              <a:t>DemoNativeDynamicWrapper</a:t>
            </a:r>
            <a:r>
              <a:rPr lang="en-US" sz="500" dirty="0"/>
              <a:t>)} doesn't support {</a:t>
            </a:r>
            <a:r>
              <a:rPr lang="en-US" sz="500" dirty="0" err="1"/>
              <a:t>interfaceType</a:t>
            </a:r>
            <a:r>
              <a:rPr lang="en-US" sz="500" dirty="0"/>
              <a:t>}");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return false;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public void Dispose()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DisposeInternal</a:t>
            </a:r>
            <a:r>
              <a:rPr lang="en-US" sz="500" dirty="0"/>
              <a:t>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GC.SuppressFinalize</a:t>
            </a:r>
            <a:r>
              <a:rPr lang="en-US" sz="500" dirty="0"/>
              <a:t>(this);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void </a:t>
            </a:r>
            <a:r>
              <a:rPr lang="en-US" sz="500" dirty="0" err="1"/>
              <a:t>DisposeInternal</a:t>
            </a:r>
            <a:r>
              <a:rPr lang="en-US" sz="500" dirty="0"/>
              <a:t>()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if (_</a:t>
            </a:r>
            <a:r>
              <a:rPr lang="en-US" sz="500" dirty="0" err="1"/>
              <a:t>isDisposed</a:t>
            </a:r>
            <a:r>
              <a:rPr lang="en-US" sz="500" dirty="0"/>
              <a:t>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return;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Marshal.Release</a:t>
            </a:r>
            <a:r>
              <a:rPr lang="en-US" sz="500" dirty="0"/>
              <a:t>(</a:t>
            </a:r>
            <a:r>
              <a:rPr lang="en-US" sz="500" dirty="0" err="1"/>
              <a:t>IGetStringInst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_</a:t>
            </a:r>
            <a:r>
              <a:rPr lang="en-US" sz="500" dirty="0" err="1"/>
              <a:t>isDisposed</a:t>
            </a:r>
            <a:r>
              <a:rPr lang="en-US" sz="500" dirty="0"/>
              <a:t> = true;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[</a:t>
            </a:r>
            <a:r>
              <a:rPr lang="en-US" sz="500" dirty="0" err="1"/>
              <a:t>DynamicInterfaceCastableImplementation</a:t>
            </a:r>
            <a:r>
              <a:rPr lang="en-US" sz="500" dirty="0"/>
              <a:t>]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internal unsafe interface </a:t>
            </a:r>
            <a:r>
              <a:rPr lang="en-US" sz="500" dirty="0" err="1"/>
              <a:t>IGetStringNativeWrapper</a:t>
            </a:r>
            <a:r>
              <a:rPr lang="en-US" sz="500" dirty="0"/>
              <a:t> : </a:t>
            </a:r>
            <a:r>
              <a:rPr lang="en-US" sz="500" dirty="0" err="1"/>
              <a:t>IGetString</a:t>
            </a: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public static string? </a:t>
            </a:r>
            <a:r>
              <a:rPr lang="en-US" sz="500" dirty="0" err="1"/>
              <a:t>GetString</a:t>
            </a:r>
            <a:r>
              <a:rPr lang="en-US" sz="500" dirty="0"/>
              <a:t>(</a:t>
            </a:r>
            <a:r>
              <a:rPr lang="en-US" sz="500" dirty="0" err="1"/>
              <a:t>IntPtr</a:t>
            </a:r>
            <a:r>
              <a:rPr lang="en-US" sz="500" dirty="0"/>
              <a:t> </a:t>
            </a:r>
            <a:r>
              <a:rPr lang="en-US" sz="500" dirty="0" err="1"/>
              <a:t>inst</a:t>
            </a:r>
            <a:r>
              <a:rPr lang="en-US" sz="500" dirty="0"/>
              <a:t>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IntPtr</a:t>
            </a:r>
            <a:r>
              <a:rPr lang="en-US" sz="500" dirty="0"/>
              <a:t> str;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int </a:t>
            </a:r>
            <a:r>
              <a:rPr lang="en-US" sz="500" dirty="0" err="1"/>
              <a:t>hr</a:t>
            </a:r>
            <a:r>
              <a:rPr lang="en-US" sz="500" dirty="0"/>
              <a:t> = ((delegate* unmanaged&lt;</a:t>
            </a:r>
            <a:r>
              <a:rPr lang="en-US" sz="500" dirty="0" err="1"/>
              <a:t>IntPtr</a:t>
            </a:r>
            <a:r>
              <a:rPr lang="en-US" sz="500" dirty="0"/>
              <a:t>, </a:t>
            </a:r>
            <a:r>
              <a:rPr lang="en-US" sz="500" dirty="0" err="1"/>
              <a:t>IntPtr</a:t>
            </a:r>
            <a:r>
              <a:rPr lang="en-US" sz="500" dirty="0"/>
              <a:t>*, int&gt;)(*(*(void***)</a:t>
            </a:r>
            <a:r>
              <a:rPr lang="en-US" sz="500" dirty="0" err="1"/>
              <a:t>inst</a:t>
            </a:r>
            <a:r>
              <a:rPr lang="en-US" sz="500" dirty="0"/>
              <a:t> + 3 /* </a:t>
            </a:r>
            <a:r>
              <a:rPr lang="en-US" sz="500" dirty="0" err="1"/>
              <a:t>IGetString.GetString</a:t>
            </a:r>
            <a:r>
              <a:rPr lang="en-US" sz="500" dirty="0"/>
              <a:t> slot */)))(</a:t>
            </a:r>
            <a:r>
              <a:rPr lang="en-US" sz="500" dirty="0" err="1"/>
              <a:t>inst</a:t>
            </a:r>
            <a:r>
              <a:rPr lang="en-US" sz="500" dirty="0"/>
              <a:t>, &amp;str);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if (</a:t>
            </a:r>
            <a:r>
              <a:rPr lang="en-US" sz="500" dirty="0" err="1"/>
              <a:t>hr</a:t>
            </a:r>
            <a:r>
              <a:rPr lang="en-US" sz="500" dirty="0"/>
              <a:t> != (int)HRESULT.S_OK)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  </a:t>
            </a:r>
            <a:r>
              <a:rPr lang="en-US" sz="500" dirty="0" err="1"/>
              <a:t>Marshal.ThrowExceptionForHR</a:t>
            </a:r>
            <a:r>
              <a:rPr lang="en-US" sz="500" dirty="0"/>
              <a:t>(</a:t>
            </a:r>
            <a:r>
              <a:rPr lang="en-US" sz="500" dirty="0" err="1"/>
              <a:t>hr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string? </a:t>
            </a:r>
            <a:r>
              <a:rPr lang="en-US" sz="500" dirty="0" err="1"/>
              <a:t>strLocal</a:t>
            </a:r>
            <a:r>
              <a:rPr lang="en-US" sz="500" dirty="0"/>
              <a:t> = </a:t>
            </a:r>
            <a:r>
              <a:rPr lang="en-US" sz="500" dirty="0" err="1"/>
              <a:t>Marshal.PtrToStringUni</a:t>
            </a:r>
            <a:r>
              <a:rPr lang="en-US" sz="500" dirty="0"/>
              <a:t>(str);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</a:t>
            </a:r>
            <a:r>
              <a:rPr lang="en-US" sz="500" dirty="0" err="1"/>
              <a:t>Marshal.FreeCoTaskMem</a:t>
            </a:r>
            <a:r>
              <a:rPr lang="en-US" sz="500" dirty="0"/>
              <a:t>(str);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5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return </a:t>
            </a:r>
            <a:r>
              <a:rPr lang="en-US" sz="500" dirty="0" err="1"/>
              <a:t>strLocal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string? </a:t>
            </a:r>
            <a:r>
              <a:rPr lang="en-US" sz="500" dirty="0" err="1"/>
              <a:t>IGetString.GetString</a:t>
            </a:r>
            <a:r>
              <a:rPr lang="en-US" sz="500" dirty="0"/>
              <a:t>()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var </a:t>
            </a:r>
            <a:r>
              <a:rPr lang="en-US" sz="500" dirty="0" err="1"/>
              <a:t>inst</a:t>
            </a:r>
            <a:r>
              <a:rPr lang="en-US" sz="500" dirty="0"/>
              <a:t> = ((</a:t>
            </a:r>
            <a:r>
              <a:rPr lang="en-US" sz="500" dirty="0" err="1"/>
              <a:t>DemoNativeDynamicWrapper</a:t>
            </a:r>
            <a:r>
              <a:rPr lang="en-US" sz="500" dirty="0"/>
              <a:t>)this).</a:t>
            </a:r>
            <a:r>
              <a:rPr lang="en-US" sz="500" dirty="0" err="1"/>
              <a:t>IGetStringInst</a:t>
            </a:r>
            <a:r>
              <a:rPr lang="en-US" sz="500" dirty="0"/>
              <a:t>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  return </a:t>
            </a:r>
            <a:r>
              <a:rPr lang="en-US" sz="500" dirty="0" err="1"/>
              <a:t>GetString</a:t>
            </a:r>
            <a:r>
              <a:rPr lang="en-US" sz="500" dirty="0"/>
              <a:t>(</a:t>
            </a:r>
            <a:r>
              <a:rPr lang="en-US" sz="500" dirty="0" err="1"/>
              <a:t>inst</a:t>
            </a:r>
            <a:r>
              <a:rPr lang="en-US" sz="500" dirty="0"/>
              <a:t>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  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5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4433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4233"/>
    </mc:Choice>
    <mc:Fallback xmlns="">
      <p:transition advTm="24233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57E4E-F90B-65FD-4653-30ED33279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8: COM Source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24464-75DE-8AB2-1E17-3785672FC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Generate implementation of </a:t>
            </a:r>
            <a:r>
              <a:rPr lang="en-US" dirty="0" err="1"/>
              <a:t>ComWrappers</a:t>
            </a:r>
            <a:endParaRPr lang="en-US"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Marshal in C#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Compatible with trimming and Native AOT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509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37659"/>
    </mc:Choice>
    <mc:Fallback xmlns="">
      <p:transition advTm="37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57E4E-F90B-65FD-4653-30ED33279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COM Source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E24464-75DE-8AB2-1E17-3785672FC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[ComImport] =&gt; [GeneratedComInterface]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[ComVisible(true)] =&gt; [GeneratedComClass]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[</a:t>
            </a:r>
            <a:r>
              <a:rPr lang="en-US" dirty="0" err="1"/>
              <a:t>MarshalAs</a:t>
            </a:r>
            <a:r>
              <a:rPr lang="en-US" dirty="0"/>
              <a:t>(</a:t>
            </a:r>
            <a:r>
              <a:rPr lang="en-US" dirty="0" err="1"/>
              <a:t>UnmanagedType.Interface</a:t>
            </a:r>
            <a:r>
              <a:rPr lang="en-US" dirty="0"/>
              <a:t>)] in [</a:t>
            </a:r>
            <a:r>
              <a:rPr lang="en-US" dirty="0" err="1"/>
              <a:t>LibraryImport</a:t>
            </a:r>
            <a:r>
              <a:rPr lang="en-US" dirty="0"/>
              <a:t>]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“Lightbulb” Code Fixers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789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6841"/>
    </mc:Choice>
    <mc:Fallback xmlns="">
      <p:transition advTm="56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57E4E-F90B-65FD-4653-30ED33279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Source Generator Example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F01A61-C6A9-1122-6F95-7ACF40F7B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Autofit/>
          </a:bodyPr>
          <a:lstStyle/>
          <a:p>
            <a:pPr marL="0" indent="0" algn="l" rtl="0" eaLnBrk="1" latinLnBrk="0" hangingPunct="1">
              <a:lnSpc>
                <a:spcPct val="120000"/>
              </a:lnSpc>
              <a:spcBef>
                <a:spcPts val="0"/>
              </a:spcBef>
            </a:pP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[GeneratedComInterface]</a:t>
            </a:r>
            <a:endParaRPr lang="en-US" sz="1800" dirty="0">
              <a:effectLst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[Guid(</a:t>
            </a:r>
            <a:r>
              <a:rPr lang="en-US" sz="1800" dirty="0"/>
              <a:t>"92BAA992-DB5A-4ADD-977B-B22838EE91FD"</a:t>
            </a: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)]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interface </a:t>
            </a:r>
            <a:r>
              <a:rPr lang="en-US" sz="1800" dirty="0" err="1"/>
              <a:t>IGetString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  string? </a:t>
            </a:r>
            <a:r>
              <a:rPr lang="en-US" sz="1800" dirty="0" err="1"/>
              <a:t>GetString</a:t>
            </a:r>
            <a:r>
              <a:rPr lang="en-US" sz="1800" dirty="0"/>
              <a:t>();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}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[GeneratedComClass]</a:t>
            </a:r>
            <a:endParaRPr lang="en-US" sz="1800" dirty="0">
              <a:solidFill>
                <a:srgbClr val="191919"/>
              </a:solidFill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[Guid(</a:t>
            </a:r>
            <a:r>
              <a:rPr lang="en-US" sz="1800" dirty="0"/>
              <a:t>"92BAA992-DB5A-4ADD-977B-B22838EE91FE"</a:t>
            </a:r>
            <a:r>
              <a:rPr lang="en-US" sz="1800" kern="1200" dirty="0">
                <a:solidFill>
                  <a:srgbClr val="191919"/>
                </a:solidFill>
                <a:effectLst/>
                <a:latin typeface="Consolas" panose="020B0609020204030204" pitchFamily="49" charset="0"/>
                <a:ea typeface="Open Sans" panose="020B0606030504020204" pitchFamily="34" charset="0"/>
                <a:cs typeface="Consolas" panose="020B0609020204030204" pitchFamily="49" charset="0"/>
              </a:rPr>
              <a:t>)]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class </a:t>
            </a:r>
            <a:r>
              <a:rPr lang="en-US" sz="1800" dirty="0" err="1"/>
              <a:t>GetStringImpl</a:t>
            </a:r>
            <a:r>
              <a:rPr lang="en-US" sz="1800" dirty="0"/>
              <a:t> : </a:t>
            </a:r>
            <a:r>
              <a:rPr lang="en-US" sz="1800" dirty="0" err="1"/>
              <a:t>IGetString</a:t>
            </a:r>
            <a:endParaRPr lang="en-US" sz="18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{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  string? _string;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  public string? </a:t>
            </a:r>
            <a:r>
              <a:rPr lang="en-US" sz="1800" dirty="0" err="1"/>
              <a:t>GetString</a:t>
            </a:r>
            <a:r>
              <a:rPr lang="en-US" sz="1800" dirty="0"/>
              <a:t>() =&gt; _string;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2535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896"/>
    </mc:Choice>
    <mc:Fallback xmlns="">
      <p:transition advTm="13896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pace Grotesk Medium" pitchFamily="2" charset="77"/>
                <a:cs typeface="Space Grotesk Medium" pitchFamily="2" charset="77"/>
              </a:rPr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065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4952">
        <p159:morph option="byWord"/>
      </p:transition>
    </mc:Choice>
    <mc:Fallback xmlns="">
      <p:transition spd="slow" advTm="4952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3A26F-062D-4239-B19B-895649E50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Background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9C133-46AB-17AC-6958-3C6717186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4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873"/>
    </mc:Choice>
    <mc:Fallback xmlns="">
      <p:transition advTm="387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dirty="0"/>
              <a:t>“Common Object Model”</a:t>
            </a:r>
          </a:p>
          <a:p>
            <a:pPr>
              <a:lnSpc>
                <a:spcPct val="140000"/>
              </a:lnSpc>
            </a:pPr>
            <a:r>
              <a:rPr lang="en-US" dirty="0"/>
              <a:t>Stable Application Binary Interface (ABI) for sharing objects</a:t>
            </a:r>
          </a:p>
          <a:p>
            <a:pPr>
              <a:lnSpc>
                <a:spcPct val="140000"/>
              </a:lnSpc>
            </a:pPr>
            <a:r>
              <a:rPr lang="en-US" dirty="0"/>
              <a:t>COM spec defines memory layouts</a:t>
            </a:r>
          </a:p>
          <a:p>
            <a:pPr>
              <a:lnSpc>
                <a:spcPct val="140000"/>
              </a:lnSpc>
            </a:pPr>
            <a:r>
              <a:rPr lang="en-US" dirty="0"/>
              <a:t>Object-oriented interop</a:t>
            </a:r>
          </a:p>
          <a:p>
            <a:pPr lvl="1">
              <a:lnSpc>
                <a:spcPct val="140000"/>
              </a:lnSpc>
            </a:pPr>
            <a:r>
              <a:rPr lang="en-US" dirty="0"/>
              <a:t>Extensions and plugins</a:t>
            </a:r>
          </a:p>
          <a:p>
            <a:pPr>
              <a:lnSpc>
                <a:spcPct val="140000"/>
              </a:lnSpc>
            </a:pPr>
            <a:r>
              <a:rPr lang="en-US" dirty="0"/>
              <a:t>Primarily used in Windows only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54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9526"/>
    </mc:Choice>
    <mc:Fallback xmlns="">
      <p:transition advTm="49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22744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Ordered set of methods</a:t>
            </a:r>
          </a:p>
          <a:p>
            <a:pPr>
              <a:lnSpc>
                <a:spcPct val="150000"/>
              </a:lnSpc>
            </a:pPr>
            <a:r>
              <a:rPr lang="en-US" dirty="0"/>
              <a:t>Memory layout is a virtual method table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Array of function pointers: </a:t>
            </a:r>
            <a:r>
              <a:rPr lang="en-US" dirty="0" err="1"/>
              <a:t>nint</a:t>
            </a:r>
            <a:r>
              <a:rPr lang="en-US" dirty="0">
                <a:latin typeface="Consolas" panose="020B0609020204030204" pitchFamily="49" charset="0"/>
              </a:rPr>
              <a:t>[]</a:t>
            </a:r>
          </a:p>
          <a:p>
            <a:pPr>
              <a:lnSpc>
                <a:spcPct val="150000"/>
              </a:lnSpc>
            </a:pPr>
            <a:r>
              <a:rPr lang="en-US" dirty="0"/>
              <a:t>Methods must return HRESULT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4-byte error/success code</a:t>
            </a:r>
          </a:p>
          <a:p>
            <a:pPr>
              <a:lnSpc>
                <a:spcPct val="150000"/>
              </a:lnSpc>
            </a:pPr>
            <a:r>
              <a:rPr lang="en-US" dirty="0"/>
              <a:t>Identified by a unique Interface ID “IID”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470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2758"/>
    </mc:Choice>
    <mc:Fallback xmlns="">
      <p:transition advTm="62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dirty="0"/>
              <a:t>IFoo   </a:t>
            </a:r>
            <a:r>
              <a:rPr lang="en-US" dirty="0" err="1"/>
              <a:t>myFoo</a:t>
            </a:r>
            <a:r>
              <a:rPr lang="en-US" dirty="0"/>
              <a:t>;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 err="1"/>
              <a:t>nint</a:t>
            </a:r>
            <a:r>
              <a:rPr lang="en-US" dirty="0"/>
              <a:t>[] </a:t>
            </a:r>
            <a:r>
              <a:rPr lang="en-US" dirty="0" err="1"/>
              <a:t>myFoo</a:t>
            </a:r>
            <a:r>
              <a:rPr lang="en-US" dirty="0"/>
              <a:t>;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/>
              <a:t>IFoo*   </a:t>
            </a:r>
            <a:r>
              <a:rPr lang="en-US" dirty="0" err="1"/>
              <a:t>myFooPtr</a:t>
            </a:r>
            <a:r>
              <a:rPr lang="en-US" dirty="0"/>
              <a:t>;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 err="1"/>
              <a:t>nint</a:t>
            </a:r>
            <a:r>
              <a:rPr lang="en-US" dirty="0"/>
              <a:t>[]* </a:t>
            </a:r>
            <a:r>
              <a:rPr lang="en-US" dirty="0" err="1"/>
              <a:t>myFooPtr</a:t>
            </a:r>
            <a:r>
              <a:rPr lang="en-US" dirty="0"/>
              <a:t>;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 err="1"/>
              <a:t>myFooPtr</a:t>
            </a:r>
            <a:r>
              <a:rPr lang="en-US" dirty="0"/>
              <a:t>-&gt;Method2();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/>
              <a:t>(*</a:t>
            </a:r>
            <a:r>
              <a:rPr lang="en-US" dirty="0" err="1"/>
              <a:t>myFooPtr</a:t>
            </a:r>
            <a:r>
              <a:rPr lang="en-US" dirty="0"/>
              <a:t>)[1](</a:t>
            </a:r>
            <a:r>
              <a:rPr lang="en-US" dirty="0" err="1"/>
              <a:t>pMyFooPtr</a:t>
            </a:r>
            <a:r>
              <a:rPr lang="en-US" dirty="0"/>
              <a:t>); // pass ‘this’ </a:t>
            </a:r>
            <a:r>
              <a:rPr lang="en-US" dirty="0" err="1"/>
              <a:t>ptr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955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4728"/>
    </mc:Choice>
    <mc:Fallback xmlns="">
      <p:transition advTm="44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B6E21-2307-DD7D-AA7D-4273801DF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1F94B-B7A9-9194-1CC7-C688772DF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2700" dirty="0"/>
              <a:t>COM classes are implementations of 1+ COM interfaces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2700" dirty="0"/>
              <a:t>A COM class has a unique </a:t>
            </a:r>
            <a:r>
              <a:rPr lang="en-US" sz="2700" dirty="0" err="1"/>
              <a:t>ClassID</a:t>
            </a:r>
            <a:endParaRPr lang="en-US" sz="2700" dirty="0"/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2700" dirty="0"/>
              <a:t>“COM object” = instance of COM class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2700" dirty="0"/>
              <a:t>“</a:t>
            </a:r>
            <a:r>
              <a:rPr lang="en-US" sz="2700" dirty="0" err="1"/>
              <a:t>Ptr</a:t>
            </a:r>
            <a:r>
              <a:rPr lang="en-US" sz="2700" dirty="0"/>
              <a:t> to COM object” = “</a:t>
            </a:r>
            <a:r>
              <a:rPr lang="en-US" sz="2700" dirty="0" err="1"/>
              <a:t>Ptr</a:t>
            </a:r>
            <a:r>
              <a:rPr lang="en-US" sz="2700" dirty="0"/>
              <a:t> to COM interface” = “</a:t>
            </a:r>
            <a:r>
              <a:rPr lang="en-US" sz="2700" dirty="0" err="1"/>
              <a:t>Ptr</a:t>
            </a:r>
            <a:r>
              <a:rPr lang="en-US" sz="2700" dirty="0"/>
              <a:t> to 1 </a:t>
            </a:r>
            <a:r>
              <a:rPr lang="en-US" sz="2700" dirty="0" err="1"/>
              <a:t>VTable</a:t>
            </a:r>
            <a:r>
              <a:rPr lang="en-US" sz="2700" dirty="0"/>
              <a:t>” </a:t>
            </a:r>
          </a:p>
          <a:p>
            <a:pPr lvl="1">
              <a:lnSpc>
                <a:spcPct val="200000"/>
              </a:lnSpc>
              <a:spcBef>
                <a:spcPts val="0"/>
              </a:spcBef>
            </a:pPr>
            <a:r>
              <a:rPr lang="en-US" sz="2300" dirty="0" err="1">
                <a:latin typeface="Consolas" panose="020B0609020204030204" pitchFamily="49" charset="0"/>
              </a:rPr>
              <a:t>nint</a:t>
            </a:r>
            <a:r>
              <a:rPr lang="en-US" sz="2300" dirty="0">
                <a:latin typeface="Consolas" panose="020B0609020204030204" pitchFamily="49" charset="0"/>
              </a:rPr>
              <a:t>[]* obj;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809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4179"/>
    </mc:Choice>
    <mc:Fallback xmlns="">
      <p:transition advTm="54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3593C-57EA-D14A-5DE2-E4F273BB2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1093C-938D-1EED-2B8E-8E60BF7DB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dirty="0"/>
              <a:t>COM object ABI only defines interface method calls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dirty="0"/>
              <a:t>How to “cast” object to another interface?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Get the </a:t>
            </a:r>
            <a:r>
              <a:rPr lang="en-US" dirty="0" err="1"/>
              <a:t>VTable</a:t>
            </a:r>
            <a:r>
              <a:rPr lang="en-US" dirty="0"/>
              <a:t> for another interface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dirty="0"/>
              <a:t>Interface method!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5942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9279"/>
    </mc:Choice>
    <mc:Fallback xmlns="">
      <p:transition advTm="39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74C65-52F0-E4A7-0E8A-71CD14FF2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498347" cy="1325563"/>
          </a:xfrm>
        </p:spPr>
        <p:txBody>
          <a:bodyPr>
            <a:normAutofit/>
          </a:bodyPr>
          <a:lstStyle/>
          <a:p>
            <a:r>
              <a:rPr lang="en-US" sz="4200" dirty="0"/>
              <a:t>IUnknown – the basis of COM interfaces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AD1E08-2DE2-19DF-861E-618841862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All interfaces must derive from IUnknown</a:t>
            </a:r>
          </a:p>
          <a:p>
            <a:pPr lvl="1">
              <a:lnSpc>
                <a:spcPct val="150000"/>
              </a:lnSpc>
            </a:pPr>
            <a:r>
              <a:rPr lang="en-US" dirty="0" err="1"/>
              <a:t>IUnknown’s</a:t>
            </a:r>
            <a:r>
              <a:rPr lang="en-US" dirty="0"/>
              <a:t> methods must be at the top of the </a:t>
            </a:r>
            <a:r>
              <a:rPr lang="en-US" dirty="0" err="1"/>
              <a:t>Vtable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Casting between interfaces (QueryInterface)</a:t>
            </a:r>
          </a:p>
          <a:p>
            <a:pPr>
              <a:lnSpc>
                <a:spcPct val="150000"/>
              </a:lnSpc>
            </a:pPr>
            <a:r>
              <a:rPr lang="en-US" dirty="0"/>
              <a:t>Lifetime management (AddRef, </a:t>
            </a:r>
            <a:r>
              <a:rPr lang="en-US"/>
              <a:t>Release)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156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2781"/>
    </mc:Choice>
    <mc:Fallback xmlns="">
      <p:transition advTm="32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5|12.4|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4|14.3|7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1|15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|16.9|7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4|7.7|14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|7.8|5.3|25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3.3|11|10|14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1|7.6|19.8|14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1|13.4|1.2|11.8|0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9|15.3|7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|16.2|15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8|14.3|3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0.3|0.4|0.4|2.3|7.5|16.4|2.9"/>
</p:tagLst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0</TotalTime>
  <Words>1939</Words>
  <Application>Microsoft Office PowerPoint</Application>
  <PresentationFormat>Widescreen</PresentationFormat>
  <Paragraphs>446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Open Sans</vt:lpstr>
      <vt:lpstr>Consolas</vt:lpstr>
      <vt:lpstr>Space Grotesk Medium</vt:lpstr>
      <vt:lpstr>Arial</vt:lpstr>
      <vt:lpstr>Calibri</vt:lpstr>
      <vt:lpstr>1_Office Theme</vt:lpstr>
      <vt:lpstr>COM Source Generation</vt:lpstr>
      <vt:lpstr>Agenda</vt:lpstr>
      <vt:lpstr>COM Background </vt:lpstr>
      <vt:lpstr>What is COM?</vt:lpstr>
      <vt:lpstr>COM Interface</vt:lpstr>
      <vt:lpstr>COM Interface</vt:lpstr>
      <vt:lpstr>COM Objects</vt:lpstr>
      <vt:lpstr>COM Objects</vt:lpstr>
      <vt:lpstr>IUnknown – the basis of COM interfaces</vt:lpstr>
      <vt:lpstr>IUnknown</vt:lpstr>
      <vt:lpstr>Manual COM Interop</vt:lpstr>
      <vt:lpstr>Example Interfaces</vt:lpstr>
      <vt:lpstr>Implementing COM Interfaces</vt:lpstr>
      <vt:lpstr>Implementing COM Interfaces</vt:lpstr>
      <vt:lpstr>Implementing COM Interfaces</vt:lpstr>
      <vt:lpstr>Using COM Objects</vt:lpstr>
      <vt:lpstr>COM in .NET</vt:lpstr>
      <vt:lpstr>COM Interface Methods in C#</vt:lpstr>
      <vt:lpstr>C# to native COM signature</vt:lpstr>
      <vt:lpstr>Built-in COM in .NET</vt:lpstr>
      <vt:lpstr>Built-in COM Example</vt:lpstr>
      <vt:lpstr>.NET 5: ComWrappers API</vt:lpstr>
      <vt:lpstr>ComWrappers API Example</vt:lpstr>
      <vt:lpstr>.NET 8: COM Source Generator</vt:lpstr>
      <vt:lpstr>Using COM Source Generator</vt:lpstr>
      <vt:lpstr>COM Source Generator Example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2023-12-08T23:05:02Z</dcterms:created>
  <dcterms:modified xsi:type="dcterms:W3CDTF">2023-12-08T23:05:11Z</dcterms:modified>
</cp:coreProperties>
</file>

<file path=docProps/thumbnail.jpeg>
</file>